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0"/>
  </p:notesMasterIdLst>
  <p:sldIdLst>
    <p:sldId id="256" r:id="rId2"/>
    <p:sldId id="257" r:id="rId3"/>
    <p:sldId id="258" r:id="rId4"/>
    <p:sldId id="259" r:id="rId5"/>
    <p:sldId id="260" r:id="rId6"/>
    <p:sldId id="264" r:id="rId7"/>
    <p:sldId id="265" r:id="rId8"/>
    <p:sldId id="263"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90DB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00" autoAdjust="0"/>
    <p:restoredTop sz="88869" autoAdjust="0"/>
  </p:normalViewPr>
  <p:slideViewPr>
    <p:cSldViewPr snapToGrid="0">
      <p:cViewPr>
        <p:scale>
          <a:sx n="75" d="100"/>
          <a:sy n="75" d="100"/>
        </p:scale>
        <p:origin x="540" y="-32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5889F23-A754-4F67-B20B-A9C7CBD7BF64}" type="datetimeFigureOut">
              <a:rPr lang="en-US" smtClean="0"/>
              <a:t>19-Jan-17</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B173FD8-EAEF-4552-A684-A1F67DD6BF44}" type="slidenum">
              <a:rPr lang="en-US" smtClean="0"/>
              <a:t>‹#›</a:t>
            </a:fld>
            <a:endParaRPr lang="en-US"/>
          </a:p>
        </p:txBody>
      </p:sp>
    </p:spTree>
    <p:extLst>
      <p:ext uri="{BB962C8B-B14F-4D97-AF65-F5344CB8AC3E}">
        <p14:creationId xmlns:p14="http://schemas.microsoft.com/office/powerpoint/2010/main" val="100924159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kern="1200" dirty="0" smtClean="0">
                <a:solidFill>
                  <a:schemeClr val="tx1"/>
                </a:solidFill>
                <a:effectLst/>
                <a:latin typeface="+mn-lt"/>
                <a:ea typeface="+mn-ea"/>
                <a:cs typeface="+mn-cs"/>
              </a:rPr>
              <a:t>Risk management is the process of identifying, assessing and controlling threats to an organization's capital and </a:t>
            </a:r>
            <a:r>
              <a:rPr lang="en-US" sz="1200" b="0" i="0" kern="1200" smtClean="0">
                <a:solidFill>
                  <a:schemeClr val="tx1"/>
                </a:solidFill>
                <a:effectLst/>
                <a:latin typeface="+mn-lt"/>
                <a:ea typeface="+mn-ea"/>
                <a:cs typeface="+mn-cs"/>
              </a:rPr>
              <a:t>earnings.</a:t>
            </a:r>
            <a:r>
              <a:rPr lang="en-US" sz="1200" b="0" i="0" kern="1200" baseline="0" smtClean="0">
                <a:solidFill>
                  <a:schemeClr val="tx1"/>
                </a:solidFill>
                <a:effectLst/>
                <a:latin typeface="+mn-lt"/>
                <a:ea typeface="+mn-ea"/>
                <a:cs typeface="+mn-cs"/>
              </a:rPr>
              <a:t>  </a:t>
            </a:r>
            <a:r>
              <a:rPr lang="en-US" sz="1200" b="0" i="0" kern="1200" smtClean="0">
                <a:solidFill>
                  <a:schemeClr val="tx1"/>
                </a:solidFill>
                <a:effectLst/>
                <a:latin typeface="+mn-lt"/>
                <a:ea typeface="+mn-ea"/>
                <a:cs typeface="+mn-cs"/>
              </a:rPr>
              <a:t>A </a:t>
            </a:r>
            <a:r>
              <a:rPr lang="en-US" sz="1200" b="0" i="0" kern="1200" dirty="0" smtClean="0">
                <a:solidFill>
                  <a:schemeClr val="tx1"/>
                </a:solidFill>
                <a:effectLst/>
                <a:latin typeface="+mn-lt"/>
                <a:ea typeface="+mn-ea"/>
                <a:cs typeface="+mn-cs"/>
              </a:rPr>
              <a:t>risk management plan increasingly includes companies' processes for identifying and controlling threats to its digital assets, including proprietary corporate data, a customer's personally identifiable information and intellectual property.</a:t>
            </a:r>
            <a:endParaRPr lang="en-US" dirty="0"/>
          </a:p>
        </p:txBody>
      </p:sp>
      <p:sp>
        <p:nvSpPr>
          <p:cNvPr id="4" name="Slide Number Placeholder 3"/>
          <p:cNvSpPr>
            <a:spLocks noGrp="1"/>
          </p:cNvSpPr>
          <p:nvPr>
            <p:ph type="sldNum" sz="quarter" idx="10"/>
          </p:nvPr>
        </p:nvSpPr>
        <p:spPr/>
        <p:txBody>
          <a:bodyPr/>
          <a:lstStyle/>
          <a:p>
            <a:fld id="{6B173FD8-EAEF-4552-A684-A1F67DD6BF44}" type="slidenum">
              <a:rPr lang="en-US" smtClean="0"/>
              <a:t>2</a:t>
            </a:fld>
            <a:endParaRPr lang="en-US"/>
          </a:p>
        </p:txBody>
      </p:sp>
    </p:spTree>
    <p:extLst>
      <p:ext uri="{BB962C8B-B14F-4D97-AF65-F5344CB8AC3E}">
        <p14:creationId xmlns:p14="http://schemas.microsoft.com/office/powerpoint/2010/main" val="192908984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i="0" kern="1200" dirty="0" smtClean="0">
                <a:solidFill>
                  <a:schemeClr val="tx1"/>
                </a:solidFill>
                <a:effectLst/>
                <a:latin typeface="+mn-lt"/>
                <a:ea typeface="+mn-ea"/>
                <a:cs typeface="+mn-cs"/>
              </a:rPr>
              <a:t>Not all of these Risk Management</a:t>
            </a:r>
            <a:r>
              <a:rPr lang="en-US" sz="1200" b="1" i="0" kern="1200" baseline="0" dirty="0" smtClean="0">
                <a:solidFill>
                  <a:schemeClr val="tx1"/>
                </a:solidFill>
                <a:effectLst/>
                <a:latin typeface="+mn-lt"/>
                <a:ea typeface="+mn-ea"/>
                <a:cs typeface="+mn-cs"/>
              </a:rPr>
              <a:t> Principles may apply to the Alexandria City Public Schools setup, but we will touch on them briefly just to familiarize you with them.</a:t>
            </a:r>
            <a:endParaRPr lang="en-US" sz="1200" b="1" i="0" kern="1200" dirty="0" smtClean="0">
              <a:solidFill>
                <a:schemeClr val="tx1"/>
              </a:solidFill>
              <a:effectLst/>
              <a:latin typeface="+mn-lt"/>
              <a:ea typeface="+mn-ea"/>
              <a:cs typeface="+mn-cs"/>
            </a:endParaRPr>
          </a:p>
          <a:p>
            <a:endParaRPr lang="en-US" sz="1200" b="1" i="0" kern="1200" dirty="0" smtClean="0">
              <a:solidFill>
                <a:schemeClr val="tx1"/>
              </a:solidFill>
              <a:effectLst/>
              <a:latin typeface="+mn-lt"/>
              <a:ea typeface="+mn-ea"/>
              <a:cs typeface="+mn-cs"/>
            </a:endParaRPr>
          </a:p>
          <a:p>
            <a:r>
              <a:rPr lang="en-US" sz="1200" b="1" i="0" kern="1200" dirty="0" smtClean="0">
                <a:solidFill>
                  <a:schemeClr val="tx1"/>
                </a:solidFill>
                <a:effectLst/>
                <a:latin typeface="+mn-lt"/>
                <a:ea typeface="+mn-ea"/>
                <a:cs typeface="+mn-cs"/>
              </a:rPr>
              <a:t>Organizational Context:</a:t>
            </a:r>
            <a:r>
              <a:rPr lang="en-US" sz="1200" b="0" i="0" kern="1200" dirty="0" smtClean="0">
                <a:solidFill>
                  <a:schemeClr val="tx1"/>
                </a:solidFill>
                <a:effectLst/>
                <a:latin typeface="+mn-lt"/>
                <a:ea typeface="+mn-ea"/>
                <a:cs typeface="+mn-cs"/>
              </a:rPr>
              <a:t> Every organization is affected to varying degrees by various factors in its environment (Political, Social, Legal, and Technological, Societal </a:t>
            </a:r>
            <a:r>
              <a:rPr lang="en-US" sz="1200" b="0" i="0" kern="1200" dirty="0" err="1" smtClean="0">
                <a:solidFill>
                  <a:schemeClr val="tx1"/>
                </a:solidFill>
                <a:effectLst/>
                <a:latin typeface="+mn-lt"/>
                <a:ea typeface="+mn-ea"/>
                <a:cs typeface="+mn-cs"/>
              </a:rPr>
              <a:t>etc</a:t>
            </a:r>
            <a:r>
              <a:rPr lang="en-US" sz="1200" b="0" i="0" kern="1200" dirty="0" smtClean="0">
                <a:solidFill>
                  <a:schemeClr val="tx1"/>
                </a:solidFill>
                <a:effectLst/>
                <a:latin typeface="+mn-lt"/>
                <a:ea typeface="+mn-ea"/>
                <a:cs typeface="+mn-cs"/>
              </a:rPr>
              <a:t>). For example, an organization may be immune to change in import duty whereas a different organization operating in the same industry and environment may be at a severe risk. There are also marked differences in communication channels, internal culture and risk management procedures. The risk management should therefore be able to add value and be an integral part of the organizational process.</a:t>
            </a:r>
          </a:p>
          <a:p>
            <a:r>
              <a:rPr lang="en-US" sz="1200" b="1" i="0" kern="1200" dirty="0" smtClean="0">
                <a:solidFill>
                  <a:schemeClr val="tx1"/>
                </a:solidFill>
                <a:effectLst/>
                <a:latin typeface="+mn-lt"/>
                <a:ea typeface="+mn-ea"/>
                <a:cs typeface="+mn-cs"/>
              </a:rPr>
              <a:t>Involvement of Stakeholders:</a:t>
            </a:r>
            <a:r>
              <a:rPr lang="en-US" sz="1200" b="0" i="0" kern="1200" dirty="0" smtClean="0">
                <a:solidFill>
                  <a:schemeClr val="tx1"/>
                </a:solidFill>
                <a:effectLst/>
                <a:latin typeface="+mn-lt"/>
                <a:ea typeface="+mn-ea"/>
                <a:cs typeface="+mn-cs"/>
              </a:rPr>
              <a:t> The risk management process should involve the stakeholders at each and every step of decision making. They should remain aware of even the smallest decision made. It is further in the interest of the organization to understand the role the stakeholders can play at each step.</a:t>
            </a:r>
          </a:p>
          <a:p>
            <a:r>
              <a:rPr lang="en-US" sz="1200" b="1" i="0" kern="1200" dirty="0" smtClean="0">
                <a:solidFill>
                  <a:schemeClr val="tx1"/>
                </a:solidFill>
                <a:effectLst/>
                <a:latin typeface="+mn-lt"/>
                <a:ea typeface="+mn-ea"/>
                <a:cs typeface="+mn-cs"/>
              </a:rPr>
              <a:t>Organizational Objectives:</a:t>
            </a:r>
            <a:r>
              <a:rPr lang="en-US" sz="1200" b="0" i="0" kern="1200" dirty="0" smtClean="0">
                <a:solidFill>
                  <a:schemeClr val="tx1"/>
                </a:solidFill>
                <a:effectLst/>
                <a:latin typeface="+mn-lt"/>
                <a:ea typeface="+mn-ea"/>
                <a:cs typeface="+mn-cs"/>
              </a:rPr>
              <a:t> When dealing with a risk it is important to keep the organizational objectives in mind. The risk management process should explicitly address the uncertainty. This calls for being systematic and structured and keeping the big picture in mind.</a:t>
            </a:r>
          </a:p>
          <a:p>
            <a:r>
              <a:rPr lang="en-US" sz="1200" b="1" i="0" kern="1200" dirty="0" smtClean="0">
                <a:solidFill>
                  <a:schemeClr val="tx1"/>
                </a:solidFill>
                <a:effectLst/>
                <a:latin typeface="+mn-lt"/>
                <a:ea typeface="+mn-ea"/>
                <a:cs typeface="+mn-cs"/>
              </a:rPr>
              <a:t>Reporting:</a:t>
            </a:r>
            <a:r>
              <a:rPr lang="en-US" sz="1200" b="0" i="0" kern="1200" dirty="0" smtClean="0">
                <a:solidFill>
                  <a:schemeClr val="tx1"/>
                </a:solidFill>
                <a:effectLst/>
                <a:latin typeface="+mn-lt"/>
                <a:ea typeface="+mn-ea"/>
                <a:cs typeface="+mn-cs"/>
              </a:rPr>
              <a:t> In risk management communication is the key. The authenticity of the information has to be ascertained. Decisions should be made on best available information and there should be transparency and visibility regarding the same.</a:t>
            </a:r>
          </a:p>
          <a:p>
            <a:r>
              <a:rPr lang="en-US" sz="1200" b="1" i="0" kern="1200" dirty="0" smtClean="0">
                <a:solidFill>
                  <a:schemeClr val="tx1"/>
                </a:solidFill>
                <a:effectLst/>
                <a:latin typeface="+mn-lt"/>
                <a:ea typeface="+mn-ea"/>
                <a:cs typeface="+mn-cs"/>
              </a:rPr>
              <a:t>Roles and Responsibilities:</a:t>
            </a:r>
            <a:r>
              <a:rPr lang="en-US" sz="1200" b="0" i="0" kern="1200" dirty="0" smtClean="0">
                <a:solidFill>
                  <a:schemeClr val="tx1"/>
                </a:solidFill>
                <a:effectLst/>
                <a:latin typeface="+mn-lt"/>
                <a:ea typeface="+mn-ea"/>
                <a:cs typeface="+mn-cs"/>
              </a:rPr>
              <a:t> Risk Management has to be transparent and inclusive. It should take into account the human factors and ensure that each one knows it roles at each stage of the risk management process.</a:t>
            </a:r>
          </a:p>
          <a:p>
            <a:r>
              <a:rPr lang="en-US" sz="1200" b="1" i="0" kern="1200" dirty="0" smtClean="0">
                <a:solidFill>
                  <a:schemeClr val="tx1"/>
                </a:solidFill>
                <a:effectLst/>
                <a:latin typeface="+mn-lt"/>
                <a:ea typeface="+mn-ea"/>
                <a:cs typeface="+mn-cs"/>
              </a:rPr>
              <a:t>Support Structure:</a:t>
            </a:r>
            <a:r>
              <a:rPr lang="en-US" sz="1200" b="0" i="0" kern="1200" dirty="0" smtClean="0">
                <a:solidFill>
                  <a:schemeClr val="tx1"/>
                </a:solidFill>
                <a:effectLst/>
                <a:latin typeface="+mn-lt"/>
                <a:ea typeface="+mn-ea"/>
                <a:cs typeface="+mn-cs"/>
              </a:rPr>
              <a:t> Support structure underlines the importance of the risk management team. The team members have to be dynamic, diligent and responsive to change. Each and every member should understand his intervention at each stage of the project management lifecycle.</a:t>
            </a:r>
          </a:p>
          <a:p>
            <a:r>
              <a:rPr lang="en-US" sz="1200" b="1" i="0" kern="1200" dirty="0" smtClean="0">
                <a:solidFill>
                  <a:schemeClr val="tx1"/>
                </a:solidFill>
                <a:effectLst/>
                <a:latin typeface="+mn-lt"/>
                <a:ea typeface="+mn-ea"/>
                <a:cs typeface="+mn-cs"/>
              </a:rPr>
              <a:t>Early Warning Indicators:</a:t>
            </a:r>
            <a:r>
              <a:rPr lang="en-US" sz="1200" b="0" i="0" kern="1200" dirty="0" smtClean="0">
                <a:solidFill>
                  <a:schemeClr val="tx1"/>
                </a:solidFill>
                <a:effectLst/>
                <a:latin typeface="+mn-lt"/>
                <a:ea typeface="+mn-ea"/>
                <a:cs typeface="+mn-cs"/>
              </a:rPr>
              <a:t> Keep track of early signs of a risk translating into an active problem. This is achieved through continual communication by one and all at each level. It is also important to enable and empower each to deal with the threat at his/her level.</a:t>
            </a:r>
          </a:p>
          <a:p>
            <a:r>
              <a:rPr lang="en-US" sz="1200" b="1" i="0" kern="1200" dirty="0" smtClean="0">
                <a:solidFill>
                  <a:schemeClr val="tx1"/>
                </a:solidFill>
                <a:effectLst/>
                <a:latin typeface="+mn-lt"/>
                <a:ea typeface="+mn-ea"/>
                <a:cs typeface="+mn-cs"/>
              </a:rPr>
              <a:t>Review Cycle:</a:t>
            </a:r>
            <a:r>
              <a:rPr lang="en-US" sz="1200" b="0" i="0" kern="1200" dirty="0" smtClean="0">
                <a:solidFill>
                  <a:schemeClr val="tx1"/>
                </a:solidFill>
                <a:effectLst/>
                <a:latin typeface="+mn-lt"/>
                <a:ea typeface="+mn-ea"/>
                <a:cs typeface="+mn-cs"/>
              </a:rPr>
              <a:t> Keep evaluating inputs at each step of the risk management process - Identify, assess, respond and review. The observations are markedly different in each cycle. Identify reasonable interventions and remove unnecessary ones.</a:t>
            </a:r>
          </a:p>
          <a:p>
            <a:r>
              <a:rPr lang="en-US" sz="1200" b="1" i="0" kern="1200" dirty="0" smtClean="0">
                <a:solidFill>
                  <a:schemeClr val="tx1"/>
                </a:solidFill>
                <a:effectLst/>
                <a:latin typeface="+mn-lt"/>
                <a:ea typeface="+mn-ea"/>
                <a:cs typeface="+mn-cs"/>
              </a:rPr>
              <a:t>Supportive Culture:</a:t>
            </a:r>
            <a:r>
              <a:rPr lang="en-US" sz="1200" b="0" i="0" kern="1200" dirty="0" smtClean="0">
                <a:solidFill>
                  <a:schemeClr val="tx1"/>
                </a:solidFill>
                <a:effectLst/>
                <a:latin typeface="+mn-lt"/>
                <a:ea typeface="+mn-ea"/>
                <a:cs typeface="+mn-cs"/>
              </a:rPr>
              <a:t> Brainstorm and enable a culture of questioning, discussing. This will motivate people to participate more.</a:t>
            </a:r>
          </a:p>
          <a:p>
            <a:r>
              <a:rPr lang="en-US" sz="1200" b="1" i="0" kern="1200" dirty="0" smtClean="0">
                <a:solidFill>
                  <a:schemeClr val="tx1"/>
                </a:solidFill>
                <a:effectLst/>
                <a:latin typeface="+mn-lt"/>
                <a:ea typeface="+mn-ea"/>
                <a:cs typeface="+mn-cs"/>
              </a:rPr>
              <a:t>Continual Improvement:</a:t>
            </a:r>
            <a:r>
              <a:rPr lang="en-US" sz="1200" b="0" i="0" kern="1200" dirty="0" smtClean="0">
                <a:solidFill>
                  <a:schemeClr val="tx1"/>
                </a:solidFill>
                <a:effectLst/>
                <a:latin typeface="+mn-lt"/>
                <a:ea typeface="+mn-ea"/>
                <a:cs typeface="+mn-cs"/>
              </a:rPr>
              <a:t> Be capable of improving and enhancing your risk management strategies and tactics. Use your learning’s to access the way you look at and manage ongoing risk.</a:t>
            </a:r>
          </a:p>
          <a:p>
            <a:endParaRPr lang="en-US" dirty="0"/>
          </a:p>
        </p:txBody>
      </p:sp>
      <p:sp>
        <p:nvSpPr>
          <p:cNvPr id="4" name="Slide Number Placeholder 3"/>
          <p:cNvSpPr>
            <a:spLocks noGrp="1"/>
          </p:cNvSpPr>
          <p:nvPr>
            <p:ph type="sldNum" sz="quarter" idx="10"/>
          </p:nvPr>
        </p:nvSpPr>
        <p:spPr/>
        <p:txBody>
          <a:bodyPr/>
          <a:lstStyle/>
          <a:p>
            <a:fld id="{6B173FD8-EAEF-4552-A684-A1F67DD6BF44}" type="slidenum">
              <a:rPr lang="en-US" smtClean="0"/>
              <a:t>4</a:t>
            </a:fld>
            <a:endParaRPr lang="en-US"/>
          </a:p>
        </p:txBody>
      </p:sp>
    </p:spTree>
    <p:extLst>
      <p:ext uri="{BB962C8B-B14F-4D97-AF65-F5344CB8AC3E}">
        <p14:creationId xmlns:p14="http://schemas.microsoft.com/office/powerpoint/2010/main" val="388157112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Reporting:</a:t>
            </a:r>
            <a:r>
              <a:rPr lang="en-US" baseline="0" dirty="0" smtClean="0"/>
              <a:t>  That comes from the employees of Alexandria City Public Schools.  If you see someone punching in for someone else or using the copier machine with someone </a:t>
            </a:r>
            <a:r>
              <a:rPr lang="en-US" baseline="0" dirty="0" err="1" smtClean="0"/>
              <a:t>elses</a:t>
            </a:r>
            <a:r>
              <a:rPr lang="en-US" baseline="0" dirty="0" smtClean="0"/>
              <a:t> access card, it needs to be reported.</a:t>
            </a:r>
          </a:p>
          <a:p>
            <a:endParaRPr lang="en-US" baseline="0" dirty="0" smtClean="0"/>
          </a:p>
          <a:p>
            <a:r>
              <a:rPr lang="en-US" baseline="0" dirty="0" smtClean="0"/>
              <a:t>Early warning indicators:  For the punch in, Human Resources will have to review the punch in sheets on a daily basis.</a:t>
            </a:r>
          </a:p>
          <a:p>
            <a:endParaRPr lang="en-US" baseline="0" dirty="0" smtClean="0"/>
          </a:p>
          <a:p>
            <a:r>
              <a:rPr lang="en-US" baseline="0" dirty="0" smtClean="0"/>
              <a:t>Continual Improvement:  Teach everyone the risks of preventing unauthorized punch ins, unauthorized use of the copier machine</a:t>
            </a:r>
            <a:endParaRPr lang="en-US" dirty="0"/>
          </a:p>
        </p:txBody>
      </p:sp>
      <p:sp>
        <p:nvSpPr>
          <p:cNvPr id="4" name="Slide Number Placeholder 3"/>
          <p:cNvSpPr>
            <a:spLocks noGrp="1"/>
          </p:cNvSpPr>
          <p:nvPr>
            <p:ph type="sldNum" sz="quarter" idx="10"/>
          </p:nvPr>
        </p:nvSpPr>
        <p:spPr/>
        <p:txBody>
          <a:bodyPr/>
          <a:lstStyle/>
          <a:p>
            <a:fld id="{6B173FD8-EAEF-4552-A684-A1F67DD6BF44}" type="slidenum">
              <a:rPr lang="en-US" smtClean="0"/>
              <a:t>6</a:t>
            </a:fld>
            <a:endParaRPr lang="en-US"/>
          </a:p>
        </p:txBody>
      </p:sp>
    </p:spTree>
    <p:extLst>
      <p:ext uri="{BB962C8B-B14F-4D97-AF65-F5344CB8AC3E}">
        <p14:creationId xmlns:p14="http://schemas.microsoft.com/office/powerpoint/2010/main" val="353449015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Time Clock:  Clocking</a:t>
            </a:r>
            <a:r>
              <a:rPr lang="en-US" baseline="0" dirty="0" smtClean="0"/>
              <a:t> someone else in because they are running late to work.  That is stealing time from the school system.  Even worse is when the person just does not show up at all.  Eventually they will get caught.</a:t>
            </a:r>
          </a:p>
          <a:p>
            <a:endParaRPr lang="en-US" baseline="0" dirty="0" smtClean="0"/>
          </a:p>
          <a:p>
            <a:r>
              <a:rPr lang="en-US" baseline="0" dirty="0" smtClean="0"/>
              <a:t>Time Clock:  It can be used to request for time off or vacation time.  If you captures someone else password and you have a grudge against them, you can really ruin their day by punching in and mess up their personal and sick leave time.</a:t>
            </a:r>
          </a:p>
          <a:p>
            <a:endParaRPr lang="en-US" baseline="0" dirty="0" smtClean="0"/>
          </a:p>
          <a:p>
            <a:r>
              <a:rPr lang="en-US" baseline="0" dirty="0" smtClean="0"/>
              <a:t>Copier Machine:  Football pools are popular at work.  You put them together and then you have to make copies.  You do not want to use your paper, so you find the office staffs access card and you make copies of the football sheets and everyone is happy except the supply clerk who has to order more boxes of copier paper than needed.  Add a password with the use of the access card and you will satisfy the use of the copier machine.</a:t>
            </a:r>
            <a:endParaRPr lang="en-US" dirty="0"/>
          </a:p>
        </p:txBody>
      </p:sp>
      <p:sp>
        <p:nvSpPr>
          <p:cNvPr id="4" name="Slide Number Placeholder 3"/>
          <p:cNvSpPr>
            <a:spLocks noGrp="1"/>
          </p:cNvSpPr>
          <p:nvPr>
            <p:ph type="sldNum" sz="quarter" idx="10"/>
          </p:nvPr>
        </p:nvSpPr>
        <p:spPr/>
        <p:txBody>
          <a:bodyPr/>
          <a:lstStyle/>
          <a:p>
            <a:fld id="{6B173FD8-EAEF-4552-A684-A1F67DD6BF44}" type="slidenum">
              <a:rPr lang="en-US" smtClean="0"/>
              <a:t>7</a:t>
            </a:fld>
            <a:endParaRPr lang="en-US"/>
          </a:p>
        </p:txBody>
      </p:sp>
    </p:spTree>
    <p:extLst>
      <p:ext uri="{BB962C8B-B14F-4D97-AF65-F5344CB8AC3E}">
        <p14:creationId xmlns:p14="http://schemas.microsoft.com/office/powerpoint/2010/main" val="130467565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9C7CF5E5-D5FF-4F46-86BA-F417799C127B}" type="datetimeFigureOut">
              <a:rPr lang="en-US" smtClean="0"/>
              <a:t>19-Jan-17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5A20456-684A-4CDD-9C6A-94A776F2B874}" type="slidenum">
              <a:rPr lang="en-US" smtClean="0"/>
              <a:t>‹#›</a:t>
            </a:fld>
            <a:endParaRPr lang="en-US"/>
          </a:p>
        </p:txBody>
      </p:sp>
    </p:spTree>
    <p:extLst>
      <p:ext uri="{BB962C8B-B14F-4D97-AF65-F5344CB8AC3E}">
        <p14:creationId xmlns:p14="http://schemas.microsoft.com/office/powerpoint/2010/main" val="4672137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C7CF5E5-D5FF-4F46-86BA-F417799C127B}" type="datetimeFigureOut">
              <a:rPr lang="en-US" smtClean="0"/>
              <a:t>19-Jan-17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5A20456-684A-4CDD-9C6A-94A776F2B874}" type="slidenum">
              <a:rPr lang="en-US" smtClean="0"/>
              <a:t>‹#›</a:t>
            </a:fld>
            <a:endParaRPr lang="en-US"/>
          </a:p>
        </p:txBody>
      </p:sp>
    </p:spTree>
    <p:extLst>
      <p:ext uri="{BB962C8B-B14F-4D97-AF65-F5344CB8AC3E}">
        <p14:creationId xmlns:p14="http://schemas.microsoft.com/office/powerpoint/2010/main" val="146849176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C7CF5E5-D5FF-4F46-86BA-F417799C127B}" type="datetimeFigureOut">
              <a:rPr lang="en-US" smtClean="0"/>
              <a:t>19-Jan-17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5A20456-684A-4CDD-9C6A-94A776F2B874}" type="slidenum">
              <a:rPr lang="en-US" smtClean="0"/>
              <a:t>‹#›</a:t>
            </a:fld>
            <a:endParaRPr lang="en-US"/>
          </a:p>
        </p:txBody>
      </p:sp>
    </p:spTree>
    <p:extLst>
      <p:ext uri="{BB962C8B-B14F-4D97-AF65-F5344CB8AC3E}">
        <p14:creationId xmlns:p14="http://schemas.microsoft.com/office/powerpoint/2010/main" val="311545358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C7CF5E5-D5FF-4F46-86BA-F417799C127B}" type="datetimeFigureOut">
              <a:rPr lang="en-US" smtClean="0"/>
              <a:t>19-Jan-17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5A20456-684A-4CDD-9C6A-94A776F2B874}" type="slidenum">
              <a:rPr lang="en-US" smtClean="0"/>
              <a:t>‹#›</a:t>
            </a:fld>
            <a:endParaRPr lang="en-US"/>
          </a:p>
        </p:txBody>
      </p:sp>
    </p:spTree>
    <p:extLst>
      <p:ext uri="{BB962C8B-B14F-4D97-AF65-F5344CB8AC3E}">
        <p14:creationId xmlns:p14="http://schemas.microsoft.com/office/powerpoint/2010/main" val="38040717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C7CF5E5-D5FF-4F46-86BA-F417799C127B}" type="datetimeFigureOut">
              <a:rPr lang="en-US" smtClean="0"/>
              <a:t>19-Jan-17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5A20456-684A-4CDD-9C6A-94A776F2B874}" type="slidenum">
              <a:rPr lang="en-US" smtClean="0"/>
              <a:t>‹#›</a:t>
            </a:fld>
            <a:endParaRPr lang="en-US"/>
          </a:p>
        </p:txBody>
      </p:sp>
    </p:spTree>
    <p:extLst>
      <p:ext uri="{BB962C8B-B14F-4D97-AF65-F5344CB8AC3E}">
        <p14:creationId xmlns:p14="http://schemas.microsoft.com/office/powerpoint/2010/main" val="247895229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9C7CF5E5-D5FF-4F46-86BA-F417799C127B}" type="datetimeFigureOut">
              <a:rPr lang="en-US" smtClean="0"/>
              <a:t>19-Jan-17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5A20456-684A-4CDD-9C6A-94A776F2B874}" type="slidenum">
              <a:rPr lang="en-US" smtClean="0"/>
              <a:t>‹#›</a:t>
            </a:fld>
            <a:endParaRPr lang="en-US"/>
          </a:p>
        </p:txBody>
      </p:sp>
    </p:spTree>
    <p:extLst>
      <p:ext uri="{BB962C8B-B14F-4D97-AF65-F5344CB8AC3E}">
        <p14:creationId xmlns:p14="http://schemas.microsoft.com/office/powerpoint/2010/main" val="24417429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9C7CF5E5-D5FF-4F46-86BA-F417799C127B}" type="datetimeFigureOut">
              <a:rPr lang="en-US" smtClean="0"/>
              <a:t>19-Jan-17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5A20456-684A-4CDD-9C6A-94A776F2B874}" type="slidenum">
              <a:rPr lang="en-US" smtClean="0"/>
              <a:t>‹#›</a:t>
            </a:fld>
            <a:endParaRPr lang="en-US"/>
          </a:p>
        </p:txBody>
      </p:sp>
    </p:spTree>
    <p:extLst>
      <p:ext uri="{BB962C8B-B14F-4D97-AF65-F5344CB8AC3E}">
        <p14:creationId xmlns:p14="http://schemas.microsoft.com/office/powerpoint/2010/main" val="39859924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9C7CF5E5-D5FF-4F46-86BA-F417799C127B}" type="datetimeFigureOut">
              <a:rPr lang="en-US" smtClean="0"/>
              <a:t>19-Jan-17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5A20456-684A-4CDD-9C6A-94A776F2B874}" type="slidenum">
              <a:rPr lang="en-US" smtClean="0"/>
              <a:t>‹#›</a:t>
            </a:fld>
            <a:endParaRPr lang="en-US"/>
          </a:p>
        </p:txBody>
      </p:sp>
    </p:spTree>
    <p:extLst>
      <p:ext uri="{BB962C8B-B14F-4D97-AF65-F5344CB8AC3E}">
        <p14:creationId xmlns:p14="http://schemas.microsoft.com/office/powerpoint/2010/main" val="6162475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C7CF5E5-D5FF-4F46-86BA-F417799C127B}" type="datetimeFigureOut">
              <a:rPr lang="en-US" smtClean="0"/>
              <a:t>19-Jan-17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5A20456-684A-4CDD-9C6A-94A776F2B874}" type="slidenum">
              <a:rPr lang="en-US" smtClean="0"/>
              <a:t>‹#›</a:t>
            </a:fld>
            <a:endParaRPr lang="en-US"/>
          </a:p>
        </p:txBody>
      </p:sp>
    </p:spTree>
    <p:extLst>
      <p:ext uri="{BB962C8B-B14F-4D97-AF65-F5344CB8AC3E}">
        <p14:creationId xmlns:p14="http://schemas.microsoft.com/office/powerpoint/2010/main" val="27486614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C7CF5E5-D5FF-4F46-86BA-F417799C127B}" type="datetimeFigureOut">
              <a:rPr lang="en-US" smtClean="0"/>
              <a:t>19-Jan-17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5A20456-684A-4CDD-9C6A-94A776F2B874}" type="slidenum">
              <a:rPr lang="en-US" smtClean="0"/>
              <a:t>‹#›</a:t>
            </a:fld>
            <a:endParaRPr lang="en-US"/>
          </a:p>
        </p:txBody>
      </p:sp>
    </p:spTree>
    <p:extLst>
      <p:ext uri="{BB962C8B-B14F-4D97-AF65-F5344CB8AC3E}">
        <p14:creationId xmlns:p14="http://schemas.microsoft.com/office/powerpoint/2010/main" val="18528651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C7CF5E5-D5FF-4F46-86BA-F417799C127B}" type="datetimeFigureOut">
              <a:rPr lang="en-US" smtClean="0"/>
              <a:t>19-Jan-17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5A20456-684A-4CDD-9C6A-94A776F2B874}" type="slidenum">
              <a:rPr lang="en-US" smtClean="0"/>
              <a:t>‹#›</a:t>
            </a:fld>
            <a:endParaRPr lang="en-US"/>
          </a:p>
        </p:txBody>
      </p:sp>
    </p:spTree>
    <p:extLst>
      <p:ext uri="{BB962C8B-B14F-4D97-AF65-F5344CB8AC3E}">
        <p14:creationId xmlns:p14="http://schemas.microsoft.com/office/powerpoint/2010/main" val="40440500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C7CF5E5-D5FF-4F46-86BA-F417799C127B}" type="datetimeFigureOut">
              <a:rPr lang="en-US" smtClean="0"/>
              <a:t>19-Jan-17</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5A20456-684A-4CDD-9C6A-94A776F2B874}" type="slidenum">
              <a:rPr lang="en-US" smtClean="0"/>
              <a:t>‹#›</a:t>
            </a:fld>
            <a:endParaRPr lang="en-US"/>
          </a:p>
        </p:txBody>
      </p:sp>
    </p:spTree>
    <p:extLst>
      <p:ext uri="{BB962C8B-B14F-4D97-AF65-F5344CB8AC3E}">
        <p14:creationId xmlns:p14="http://schemas.microsoft.com/office/powerpoint/2010/main" val="420359396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hyperlink" Target="http://www.managementstudyguide.com/principles-of-risk-" TargetMode="Externa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2" name="Picture 8" descr="https://scontent-iad3-1.xx.fbcdn.net/v/t1.0-0/p200x200/14141643_769706679835796_4082527054615079502_n.png?oh=0c15b1af3e55c6756d05d0833f8c33a2&amp;oe=592210E6"/>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20462" y="965914"/>
            <a:ext cx="9878095" cy="5280339"/>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p:cNvSpPr txBox="1"/>
          <p:nvPr/>
        </p:nvSpPr>
        <p:spPr>
          <a:xfrm>
            <a:off x="1891188" y="1897923"/>
            <a:ext cx="8336641" cy="3416320"/>
          </a:xfrm>
          <a:prstGeom prst="rect">
            <a:avLst/>
          </a:prstGeom>
          <a:noFill/>
        </p:spPr>
        <p:txBody>
          <a:bodyPr wrap="none" rtlCol="0">
            <a:spAutoFit/>
          </a:bodyPr>
          <a:lstStyle/>
          <a:p>
            <a:pPr algn="ctr"/>
            <a:r>
              <a:rPr lang="en-US" sz="3600" dirty="0" smtClean="0">
                <a:solidFill>
                  <a:schemeClr val="accent2">
                    <a:lumMod val="75000"/>
                  </a:schemeClr>
                </a:solidFill>
                <a:latin typeface="Times New Roman" panose="02020603050405020304" pitchFamily="18" charset="0"/>
                <a:cs typeface="Times New Roman" panose="02020603050405020304" pitchFamily="18" charset="0"/>
              </a:rPr>
              <a:t>ALEXANDRIA CITY PUBLIC SCHOOLS</a:t>
            </a:r>
          </a:p>
          <a:p>
            <a:pPr algn="ctr"/>
            <a:r>
              <a:rPr lang="en-US" sz="3600" dirty="0" smtClean="0">
                <a:solidFill>
                  <a:schemeClr val="accent2">
                    <a:lumMod val="75000"/>
                  </a:schemeClr>
                </a:solidFill>
                <a:latin typeface="Times New Roman" panose="02020603050405020304" pitchFamily="18" charset="0"/>
                <a:cs typeface="Times New Roman" panose="02020603050405020304" pitchFamily="18" charset="0"/>
              </a:rPr>
              <a:t>Applying Risk Management Consulting</a:t>
            </a:r>
          </a:p>
          <a:p>
            <a:pPr algn="ctr"/>
            <a:r>
              <a:rPr lang="en-US" sz="3600" dirty="0" smtClean="0">
                <a:solidFill>
                  <a:schemeClr val="accent2">
                    <a:lumMod val="75000"/>
                  </a:schemeClr>
                </a:solidFill>
                <a:latin typeface="Times New Roman" panose="02020603050405020304" pitchFamily="18" charset="0"/>
                <a:cs typeface="Times New Roman" panose="02020603050405020304" pitchFamily="18" charset="0"/>
              </a:rPr>
              <a:t>CMGT 430</a:t>
            </a:r>
          </a:p>
          <a:p>
            <a:pPr algn="ctr"/>
            <a:r>
              <a:rPr lang="en-US" sz="3600" dirty="0" smtClean="0">
                <a:solidFill>
                  <a:schemeClr val="accent2">
                    <a:lumMod val="75000"/>
                  </a:schemeClr>
                </a:solidFill>
                <a:latin typeface="Times New Roman" panose="02020603050405020304" pitchFamily="18" charset="0"/>
                <a:cs typeface="Times New Roman" panose="02020603050405020304" pitchFamily="18" charset="0"/>
              </a:rPr>
              <a:t>Walter B Williams Jr</a:t>
            </a:r>
          </a:p>
          <a:p>
            <a:pPr algn="ctr"/>
            <a:r>
              <a:rPr lang="en-US" sz="3600" dirty="0" smtClean="0">
                <a:solidFill>
                  <a:schemeClr val="accent2">
                    <a:lumMod val="75000"/>
                  </a:schemeClr>
                </a:solidFill>
                <a:latin typeface="Times New Roman" panose="02020603050405020304" pitchFamily="18" charset="0"/>
                <a:cs typeface="Times New Roman" panose="02020603050405020304" pitchFamily="18" charset="0"/>
              </a:rPr>
              <a:t>January 17, 2017</a:t>
            </a:r>
          </a:p>
          <a:p>
            <a:pPr algn="ctr"/>
            <a:r>
              <a:rPr lang="en-US" sz="3600" dirty="0" smtClean="0">
                <a:solidFill>
                  <a:schemeClr val="accent2">
                    <a:lumMod val="75000"/>
                  </a:schemeClr>
                </a:solidFill>
                <a:latin typeface="Times New Roman" panose="02020603050405020304" pitchFamily="18" charset="0"/>
                <a:cs typeface="Times New Roman" panose="02020603050405020304" pitchFamily="18" charset="0"/>
              </a:rPr>
              <a:t>Professor Thomas </a:t>
            </a:r>
            <a:r>
              <a:rPr lang="en-US" sz="3600" dirty="0" err="1" smtClean="0">
                <a:solidFill>
                  <a:schemeClr val="accent2">
                    <a:lumMod val="75000"/>
                  </a:schemeClr>
                </a:solidFill>
                <a:latin typeface="Times New Roman" panose="02020603050405020304" pitchFamily="18" charset="0"/>
                <a:cs typeface="Times New Roman" panose="02020603050405020304" pitchFamily="18" charset="0"/>
              </a:rPr>
              <a:t>Maricle</a:t>
            </a:r>
            <a:endParaRPr lang="en-US" sz="3600" dirty="0">
              <a:solidFill>
                <a:schemeClr val="accent2">
                  <a:lumMod val="75000"/>
                </a:schemeClr>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76895522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Image result for picture of risk management"/>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078050" y="1068947"/>
            <a:ext cx="6606863" cy="5190186"/>
          </a:xfrm>
          <a:prstGeom prst="rect">
            <a:avLst/>
          </a:prstGeom>
          <a:noFill/>
          <a:extLst>
            <a:ext uri="{909E8E84-426E-40DD-AFC4-6F175D3DCCD1}">
              <a14:hiddenFill xmlns:a14="http://schemas.microsoft.com/office/drawing/2010/main">
                <a:solidFill>
                  <a:srgbClr val="FFFFFF"/>
                </a:solidFill>
              </a14:hiddenFill>
            </a:ext>
          </a:extLst>
        </p:spPr>
      </p:pic>
      <p:sp>
        <p:nvSpPr>
          <p:cNvPr id="2" name="TextBox 1"/>
          <p:cNvSpPr txBox="1"/>
          <p:nvPr/>
        </p:nvSpPr>
        <p:spPr>
          <a:xfrm>
            <a:off x="5096827" y="4765183"/>
            <a:ext cx="1963999" cy="584775"/>
          </a:xfrm>
          <a:prstGeom prst="rect">
            <a:avLst/>
          </a:prstGeom>
          <a:noFill/>
        </p:spPr>
        <p:txBody>
          <a:bodyPr wrap="none" rtlCol="0">
            <a:spAutoFit/>
          </a:bodyPr>
          <a:lstStyle/>
          <a:p>
            <a:pPr algn="ctr"/>
            <a:r>
              <a:rPr lang="en-US" sz="3200" dirty="0" smtClean="0">
                <a:latin typeface="Times New Roman" panose="02020603050405020304" pitchFamily="18" charset="0"/>
                <a:cs typeface="Times New Roman" panose="02020603050405020304" pitchFamily="18" charset="0"/>
              </a:rPr>
              <a:t>What is it?</a:t>
            </a:r>
            <a:endParaRPr lang="en-US"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2422113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circle(in)">
                                      <p:cBhvr>
                                        <p:cTn id="7" dur="2000"/>
                                        <p:tgtEl>
                                          <p:spTgt spid="2">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38150" y="389164"/>
            <a:ext cx="11258550" cy="707886"/>
          </a:xfrm>
          <a:prstGeom prst="rect">
            <a:avLst/>
          </a:prstGeom>
          <a:noFill/>
        </p:spPr>
        <p:txBody>
          <a:bodyPr wrap="square" rtlCol="0">
            <a:spAutoFit/>
          </a:bodyPr>
          <a:lstStyle/>
          <a:p>
            <a:pPr algn="ctr"/>
            <a:r>
              <a:rPr lang="en-US" sz="4000" b="1" dirty="0" smtClean="0">
                <a:latin typeface="Times New Roman" panose="02020603050405020304" pitchFamily="18" charset="0"/>
                <a:cs typeface="Times New Roman" panose="02020603050405020304" pitchFamily="18" charset="0"/>
              </a:rPr>
              <a:t>Topics of Discussion</a:t>
            </a:r>
            <a:endParaRPr lang="en-US" dirty="0"/>
          </a:p>
        </p:txBody>
      </p:sp>
      <p:sp>
        <p:nvSpPr>
          <p:cNvPr id="3" name="TextBox 2"/>
          <p:cNvSpPr txBox="1"/>
          <p:nvPr/>
        </p:nvSpPr>
        <p:spPr>
          <a:xfrm>
            <a:off x="438150" y="1572034"/>
            <a:ext cx="11534504" cy="1077218"/>
          </a:xfrm>
          <a:prstGeom prst="rect">
            <a:avLst/>
          </a:prstGeom>
          <a:noFill/>
        </p:spPr>
        <p:txBody>
          <a:bodyPr wrap="none" rtlCol="0">
            <a:spAutoFit/>
          </a:bodyPr>
          <a:lstStyle/>
          <a:p>
            <a:r>
              <a:rPr lang="en-US" sz="3200" dirty="0">
                <a:latin typeface="Times New Roman" panose="02020603050405020304" pitchFamily="18" charset="0"/>
                <a:cs typeface="Times New Roman" panose="02020603050405020304" pitchFamily="18" charset="0"/>
              </a:rPr>
              <a:t>Describe how the organization can apply risk management </a:t>
            </a:r>
            <a:r>
              <a:rPr lang="en-US" sz="3200" dirty="0" smtClean="0">
                <a:latin typeface="Times New Roman" panose="02020603050405020304" pitchFamily="18" charset="0"/>
                <a:cs typeface="Times New Roman" panose="02020603050405020304" pitchFamily="18" charset="0"/>
              </a:rPr>
              <a:t>principles</a:t>
            </a:r>
          </a:p>
          <a:p>
            <a:r>
              <a:rPr lang="en-US" sz="3200" dirty="0" smtClean="0">
                <a:latin typeface="Times New Roman" panose="02020603050405020304" pitchFamily="18" charset="0"/>
                <a:cs typeface="Times New Roman" panose="02020603050405020304" pitchFamily="18" charset="0"/>
              </a:rPr>
              <a:t>in </a:t>
            </a:r>
            <a:r>
              <a:rPr lang="en-US" sz="3200" dirty="0">
                <a:latin typeface="Times New Roman" panose="02020603050405020304" pitchFamily="18" charset="0"/>
                <a:cs typeface="Times New Roman" panose="02020603050405020304" pitchFamily="18" charset="0"/>
              </a:rPr>
              <a:t>its efforts to secure their systems</a:t>
            </a:r>
            <a:r>
              <a:rPr lang="en-US" sz="3200" dirty="0" smtClean="0">
                <a:latin typeface="Times New Roman" panose="02020603050405020304" pitchFamily="18" charset="0"/>
                <a:cs typeface="Times New Roman" panose="02020603050405020304" pitchFamily="18" charset="0"/>
              </a:rPr>
              <a:t>.</a:t>
            </a:r>
            <a:endParaRPr lang="en-US" sz="3200" dirty="0"/>
          </a:p>
        </p:txBody>
      </p:sp>
      <p:sp>
        <p:nvSpPr>
          <p:cNvPr id="4" name="TextBox 3"/>
          <p:cNvSpPr txBox="1"/>
          <p:nvPr/>
        </p:nvSpPr>
        <p:spPr>
          <a:xfrm>
            <a:off x="438150" y="3124236"/>
            <a:ext cx="8496813" cy="861774"/>
          </a:xfrm>
          <a:prstGeom prst="rect">
            <a:avLst/>
          </a:prstGeom>
          <a:noFill/>
        </p:spPr>
        <p:txBody>
          <a:bodyPr wrap="none" rtlCol="0">
            <a:spAutoFit/>
          </a:bodyPr>
          <a:lstStyle/>
          <a:p>
            <a:r>
              <a:rPr lang="en-US" sz="3200" dirty="0">
                <a:latin typeface="Times New Roman" panose="02020603050405020304" pitchFamily="18" charset="0"/>
                <a:cs typeface="Times New Roman" panose="02020603050405020304" pitchFamily="18" charset="0"/>
              </a:rPr>
              <a:t>Outline how protection efforts will vary over time.</a:t>
            </a:r>
          </a:p>
          <a:p>
            <a:endParaRPr lang="en-US" dirty="0"/>
          </a:p>
        </p:txBody>
      </p:sp>
      <p:sp>
        <p:nvSpPr>
          <p:cNvPr id="5" name="TextBox 4"/>
          <p:cNvSpPr txBox="1"/>
          <p:nvPr/>
        </p:nvSpPr>
        <p:spPr>
          <a:xfrm>
            <a:off x="438150" y="4460994"/>
            <a:ext cx="10513968" cy="1354217"/>
          </a:xfrm>
          <a:prstGeom prst="rect">
            <a:avLst/>
          </a:prstGeom>
          <a:noFill/>
        </p:spPr>
        <p:txBody>
          <a:bodyPr wrap="none" rtlCol="0">
            <a:spAutoFit/>
          </a:bodyPr>
          <a:lstStyle/>
          <a:p>
            <a:r>
              <a:rPr lang="en-US" sz="3200" dirty="0">
                <a:latin typeface="Times New Roman" panose="02020603050405020304" pitchFamily="18" charset="0"/>
                <a:cs typeface="Times New Roman" panose="02020603050405020304" pitchFamily="18" charset="0"/>
              </a:rPr>
              <a:t>Include three different example sets, each with a vulnerability, </a:t>
            </a:r>
            <a:endParaRPr lang="en-US" sz="3200" dirty="0" smtClean="0">
              <a:latin typeface="Times New Roman" panose="02020603050405020304" pitchFamily="18" charset="0"/>
              <a:cs typeface="Times New Roman" panose="02020603050405020304" pitchFamily="18" charset="0"/>
            </a:endParaRPr>
          </a:p>
          <a:p>
            <a:r>
              <a:rPr lang="en-US" sz="3200" dirty="0" smtClean="0">
                <a:latin typeface="Times New Roman" panose="02020603050405020304" pitchFamily="18" charset="0"/>
                <a:cs typeface="Times New Roman" panose="02020603050405020304" pitchFamily="18" charset="0"/>
              </a:rPr>
              <a:t>related </a:t>
            </a:r>
            <a:r>
              <a:rPr lang="en-US" sz="3200" dirty="0">
                <a:latin typeface="Times New Roman" panose="02020603050405020304" pitchFamily="18" charset="0"/>
                <a:cs typeface="Times New Roman" panose="02020603050405020304" pitchFamily="18" charset="0"/>
              </a:rPr>
              <a:t>risk, and way to mitigate (control) that item.</a:t>
            </a:r>
          </a:p>
          <a:p>
            <a:endParaRPr lang="en-US" dirty="0"/>
          </a:p>
        </p:txBody>
      </p:sp>
    </p:spTree>
    <p:extLst>
      <p:ext uri="{BB962C8B-B14F-4D97-AF65-F5344CB8AC3E}">
        <p14:creationId xmlns:p14="http://schemas.microsoft.com/office/powerpoint/2010/main" val="27879581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ircle(in)">
                                      <p:cBhvr>
                                        <p:cTn id="7" dur="2000"/>
                                        <p:tgtEl>
                                          <p:spTgt spid="3">
                                            <p:txEl>
                                              <p:pRg st="0" end="0"/>
                                            </p:txEl>
                                          </p:spTgt>
                                        </p:tgtEl>
                                      </p:cBhvr>
                                    </p:animEffect>
                                  </p:childTnLst>
                                </p:cTn>
                              </p:par>
                              <p:par>
                                <p:cTn id="8" presetID="6" presetClass="entr" presetSubtype="16"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circle(in)">
                                      <p:cBhvr>
                                        <p:cTn id="10" dur="2000"/>
                                        <p:tgtEl>
                                          <p:spTgt spid="3">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6" presetClass="entr" presetSubtype="16" fill="hold" nodeType="clickEffect">
                                  <p:stCondLst>
                                    <p:cond delay="0"/>
                                  </p:stCondLst>
                                  <p:childTnLst>
                                    <p:set>
                                      <p:cBhvr>
                                        <p:cTn id="14" dur="1" fill="hold">
                                          <p:stCondLst>
                                            <p:cond delay="0"/>
                                          </p:stCondLst>
                                        </p:cTn>
                                        <p:tgtEl>
                                          <p:spTgt spid="4">
                                            <p:txEl>
                                              <p:pRg st="0" end="0"/>
                                            </p:txEl>
                                          </p:spTgt>
                                        </p:tgtEl>
                                        <p:attrNameLst>
                                          <p:attrName>style.visibility</p:attrName>
                                        </p:attrNameLst>
                                      </p:cBhvr>
                                      <p:to>
                                        <p:strVal val="visible"/>
                                      </p:to>
                                    </p:set>
                                    <p:animEffect transition="in" filter="circle(in)">
                                      <p:cBhvr>
                                        <p:cTn id="15" dur="2000"/>
                                        <p:tgtEl>
                                          <p:spTgt spid="4">
                                            <p:txEl>
                                              <p:pRg st="0" end="0"/>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6" presetClass="entr" presetSubtype="16" fill="hold" nodeType="clickEffect">
                                  <p:stCondLst>
                                    <p:cond delay="0"/>
                                  </p:stCondLst>
                                  <p:childTnLst>
                                    <p:set>
                                      <p:cBhvr>
                                        <p:cTn id="19" dur="1" fill="hold">
                                          <p:stCondLst>
                                            <p:cond delay="0"/>
                                          </p:stCondLst>
                                        </p:cTn>
                                        <p:tgtEl>
                                          <p:spTgt spid="5">
                                            <p:txEl>
                                              <p:pRg st="0" end="0"/>
                                            </p:txEl>
                                          </p:spTgt>
                                        </p:tgtEl>
                                        <p:attrNameLst>
                                          <p:attrName>style.visibility</p:attrName>
                                        </p:attrNameLst>
                                      </p:cBhvr>
                                      <p:to>
                                        <p:strVal val="visible"/>
                                      </p:to>
                                    </p:set>
                                    <p:animEffect transition="in" filter="circle(in)">
                                      <p:cBhvr>
                                        <p:cTn id="20" dur="2000"/>
                                        <p:tgtEl>
                                          <p:spTgt spid="5">
                                            <p:txEl>
                                              <p:pRg st="0" end="0"/>
                                            </p:txEl>
                                          </p:spTgt>
                                        </p:tgtEl>
                                      </p:cBhvr>
                                    </p:animEffect>
                                  </p:childTnLst>
                                </p:cTn>
                              </p:par>
                              <p:par>
                                <p:cTn id="21" presetID="6" presetClass="entr" presetSubtype="16" fill="hold" nodeType="withEffect">
                                  <p:stCondLst>
                                    <p:cond delay="0"/>
                                  </p:stCondLst>
                                  <p:childTnLst>
                                    <p:set>
                                      <p:cBhvr>
                                        <p:cTn id="22" dur="1" fill="hold">
                                          <p:stCondLst>
                                            <p:cond delay="0"/>
                                          </p:stCondLst>
                                        </p:cTn>
                                        <p:tgtEl>
                                          <p:spTgt spid="5">
                                            <p:txEl>
                                              <p:pRg st="1" end="1"/>
                                            </p:txEl>
                                          </p:spTgt>
                                        </p:tgtEl>
                                        <p:attrNameLst>
                                          <p:attrName>style.visibility</p:attrName>
                                        </p:attrNameLst>
                                      </p:cBhvr>
                                      <p:to>
                                        <p:strVal val="visible"/>
                                      </p:to>
                                    </p:set>
                                    <p:animEffect transition="in" filter="circle(in)">
                                      <p:cBhvr>
                                        <p:cTn id="23" dur="2000"/>
                                        <p:tgtEl>
                                          <p:spTgt spid="5">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91875" y="780606"/>
            <a:ext cx="4320413" cy="584775"/>
          </a:xfrm>
          <a:prstGeom prst="rect">
            <a:avLst/>
          </a:prstGeom>
          <a:noFill/>
        </p:spPr>
        <p:txBody>
          <a:bodyPr wrap="none" rtlCol="0">
            <a:spAutoFit/>
          </a:bodyPr>
          <a:lstStyle/>
          <a:p>
            <a:r>
              <a:rPr lang="en-US" sz="3200" b="1" dirty="0">
                <a:latin typeface="Times New Roman" panose="02020603050405020304" pitchFamily="18" charset="0"/>
                <a:cs typeface="Times New Roman" panose="02020603050405020304" pitchFamily="18" charset="0"/>
              </a:rPr>
              <a:t>Organizational Context</a:t>
            </a:r>
            <a:endParaRPr lang="en-US" sz="3200" dirty="0">
              <a:latin typeface="Times New Roman" panose="02020603050405020304" pitchFamily="18" charset="0"/>
              <a:cs typeface="Times New Roman" panose="02020603050405020304" pitchFamily="18" charset="0"/>
            </a:endParaRPr>
          </a:p>
        </p:txBody>
      </p:sp>
      <p:sp>
        <p:nvSpPr>
          <p:cNvPr id="3" name="TextBox 2"/>
          <p:cNvSpPr txBox="1"/>
          <p:nvPr/>
        </p:nvSpPr>
        <p:spPr>
          <a:xfrm>
            <a:off x="391875" y="1198916"/>
            <a:ext cx="5198859" cy="584775"/>
          </a:xfrm>
          <a:prstGeom prst="rect">
            <a:avLst/>
          </a:prstGeom>
          <a:noFill/>
        </p:spPr>
        <p:txBody>
          <a:bodyPr wrap="none" rtlCol="0">
            <a:spAutoFit/>
          </a:bodyPr>
          <a:lstStyle/>
          <a:p>
            <a:r>
              <a:rPr lang="en-US" sz="3200" b="1" dirty="0">
                <a:latin typeface="Times New Roman" panose="02020603050405020304" pitchFamily="18" charset="0"/>
                <a:cs typeface="Times New Roman" panose="02020603050405020304" pitchFamily="18" charset="0"/>
              </a:rPr>
              <a:t>Involvement of Stakeholders</a:t>
            </a:r>
            <a:endParaRPr lang="en-US" sz="3200" dirty="0">
              <a:latin typeface="Times New Roman" panose="02020603050405020304" pitchFamily="18" charset="0"/>
              <a:cs typeface="Times New Roman" panose="02020603050405020304" pitchFamily="18" charset="0"/>
            </a:endParaRPr>
          </a:p>
        </p:txBody>
      </p:sp>
      <p:sp>
        <p:nvSpPr>
          <p:cNvPr id="4" name="TextBox 3"/>
          <p:cNvSpPr txBox="1"/>
          <p:nvPr/>
        </p:nvSpPr>
        <p:spPr>
          <a:xfrm>
            <a:off x="385855" y="1674722"/>
            <a:ext cx="4777270" cy="584775"/>
          </a:xfrm>
          <a:prstGeom prst="rect">
            <a:avLst/>
          </a:prstGeom>
          <a:noFill/>
        </p:spPr>
        <p:txBody>
          <a:bodyPr wrap="none" rtlCol="0">
            <a:spAutoFit/>
          </a:bodyPr>
          <a:lstStyle/>
          <a:p>
            <a:r>
              <a:rPr lang="en-US" sz="3200" b="1" dirty="0">
                <a:latin typeface="Times New Roman" panose="02020603050405020304" pitchFamily="18" charset="0"/>
                <a:cs typeface="Times New Roman" panose="02020603050405020304" pitchFamily="18" charset="0"/>
              </a:rPr>
              <a:t>Organizational Objectives</a:t>
            </a:r>
            <a:endParaRPr lang="en-US" sz="3200" dirty="0">
              <a:latin typeface="Times New Roman" panose="02020603050405020304" pitchFamily="18" charset="0"/>
              <a:cs typeface="Times New Roman" panose="02020603050405020304" pitchFamily="18" charset="0"/>
            </a:endParaRPr>
          </a:p>
        </p:txBody>
      </p:sp>
      <p:sp>
        <p:nvSpPr>
          <p:cNvPr id="7" name="TextBox 6"/>
          <p:cNvSpPr txBox="1"/>
          <p:nvPr/>
        </p:nvSpPr>
        <p:spPr>
          <a:xfrm>
            <a:off x="391714" y="2192331"/>
            <a:ext cx="1962397" cy="584775"/>
          </a:xfrm>
          <a:prstGeom prst="rect">
            <a:avLst/>
          </a:prstGeom>
          <a:noFill/>
        </p:spPr>
        <p:txBody>
          <a:bodyPr wrap="none" rtlCol="0">
            <a:spAutoFit/>
          </a:bodyPr>
          <a:lstStyle/>
          <a:p>
            <a:r>
              <a:rPr lang="en-US" sz="3200" b="1" dirty="0">
                <a:latin typeface="Times New Roman" panose="02020603050405020304" pitchFamily="18" charset="0"/>
                <a:cs typeface="Times New Roman" panose="02020603050405020304" pitchFamily="18" charset="0"/>
              </a:rPr>
              <a:t>Reporting</a:t>
            </a:r>
            <a:endParaRPr lang="en-US" sz="3200" dirty="0">
              <a:latin typeface="Times New Roman" panose="02020603050405020304" pitchFamily="18" charset="0"/>
              <a:cs typeface="Times New Roman" panose="02020603050405020304" pitchFamily="18" charset="0"/>
            </a:endParaRPr>
          </a:p>
        </p:txBody>
      </p:sp>
      <p:sp>
        <p:nvSpPr>
          <p:cNvPr id="9" name="TextBox 8"/>
          <p:cNvSpPr txBox="1"/>
          <p:nvPr/>
        </p:nvSpPr>
        <p:spPr>
          <a:xfrm>
            <a:off x="385855" y="2777106"/>
            <a:ext cx="4745210" cy="584775"/>
          </a:xfrm>
          <a:prstGeom prst="rect">
            <a:avLst/>
          </a:prstGeom>
          <a:noFill/>
        </p:spPr>
        <p:txBody>
          <a:bodyPr wrap="none" rtlCol="0">
            <a:spAutoFit/>
          </a:bodyPr>
          <a:lstStyle/>
          <a:p>
            <a:r>
              <a:rPr lang="en-US" sz="3200" b="1" dirty="0">
                <a:latin typeface="Times New Roman" panose="02020603050405020304" pitchFamily="18" charset="0"/>
                <a:cs typeface="Times New Roman" panose="02020603050405020304" pitchFamily="18" charset="0"/>
              </a:rPr>
              <a:t>Roles and Responsibilities</a:t>
            </a:r>
            <a:endParaRPr lang="en-US" sz="3200" dirty="0">
              <a:latin typeface="Times New Roman" panose="02020603050405020304" pitchFamily="18" charset="0"/>
              <a:cs typeface="Times New Roman" panose="02020603050405020304" pitchFamily="18" charset="0"/>
            </a:endParaRPr>
          </a:p>
        </p:txBody>
      </p:sp>
      <p:sp>
        <p:nvSpPr>
          <p:cNvPr id="10" name="TextBox 9"/>
          <p:cNvSpPr txBox="1"/>
          <p:nvPr/>
        </p:nvSpPr>
        <p:spPr>
          <a:xfrm>
            <a:off x="385855" y="3275712"/>
            <a:ext cx="3400867" cy="584775"/>
          </a:xfrm>
          <a:prstGeom prst="rect">
            <a:avLst/>
          </a:prstGeom>
          <a:noFill/>
        </p:spPr>
        <p:txBody>
          <a:bodyPr wrap="none" rtlCol="0">
            <a:spAutoFit/>
          </a:bodyPr>
          <a:lstStyle/>
          <a:p>
            <a:r>
              <a:rPr lang="en-US" sz="3200" b="1" dirty="0">
                <a:latin typeface="Times New Roman" panose="02020603050405020304" pitchFamily="18" charset="0"/>
                <a:cs typeface="Times New Roman" panose="02020603050405020304" pitchFamily="18" charset="0"/>
              </a:rPr>
              <a:t>Support Structure</a:t>
            </a:r>
            <a:endParaRPr lang="en-US" sz="3200" dirty="0">
              <a:latin typeface="Times New Roman" panose="02020603050405020304" pitchFamily="18" charset="0"/>
              <a:cs typeface="Times New Roman" panose="02020603050405020304" pitchFamily="18" charset="0"/>
            </a:endParaRPr>
          </a:p>
        </p:txBody>
      </p:sp>
      <p:sp>
        <p:nvSpPr>
          <p:cNvPr id="11" name="TextBox 10"/>
          <p:cNvSpPr txBox="1"/>
          <p:nvPr/>
        </p:nvSpPr>
        <p:spPr>
          <a:xfrm>
            <a:off x="382450" y="3771012"/>
            <a:ext cx="4715137" cy="584775"/>
          </a:xfrm>
          <a:prstGeom prst="rect">
            <a:avLst/>
          </a:prstGeom>
          <a:noFill/>
        </p:spPr>
        <p:txBody>
          <a:bodyPr wrap="none" rtlCol="0">
            <a:spAutoFit/>
          </a:bodyPr>
          <a:lstStyle/>
          <a:p>
            <a:r>
              <a:rPr lang="en-US" sz="3200" b="1" dirty="0">
                <a:latin typeface="Times New Roman" panose="02020603050405020304" pitchFamily="18" charset="0"/>
                <a:cs typeface="Times New Roman" panose="02020603050405020304" pitchFamily="18" charset="0"/>
              </a:rPr>
              <a:t>Early Warning Indicators</a:t>
            </a:r>
            <a:endParaRPr lang="en-US" sz="3200" dirty="0">
              <a:latin typeface="Times New Roman" panose="02020603050405020304" pitchFamily="18" charset="0"/>
              <a:cs typeface="Times New Roman" panose="02020603050405020304" pitchFamily="18" charset="0"/>
            </a:endParaRPr>
          </a:p>
        </p:txBody>
      </p:sp>
      <p:sp>
        <p:nvSpPr>
          <p:cNvPr id="12" name="TextBox 11"/>
          <p:cNvSpPr txBox="1"/>
          <p:nvPr/>
        </p:nvSpPr>
        <p:spPr>
          <a:xfrm>
            <a:off x="382450" y="4253925"/>
            <a:ext cx="2545890" cy="584775"/>
          </a:xfrm>
          <a:prstGeom prst="rect">
            <a:avLst/>
          </a:prstGeom>
          <a:noFill/>
        </p:spPr>
        <p:txBody>
          <a:bodyPr wrap="none" rtlCol="0">
            <a:spAutoFit/>
          </a:bodyPr>
          <a:lstStyle/>
          <a:p>
            <a:r>
              <a:rPr lang="en-US" sz="3200" b="1" dirty="0">
                <a:latin typeface="Times New Roman" panose="02020603050405020304" pitchFamily="18" charset="0"/>
                <a:cs typeface="Times New Roman" panose="02020603050405020304" pitchFamily="18" charset="0"/>
              </a:rPr>
              <a:t>Review Cycle</a:t>
            </a:r>
            <a:endParaRPr lang="en-US" sz="3200" dirty="0">
              <a:latin typeface="Times New Roman" panose="02020603050405020304" pitchFamily="18" charset="0"/>
              <a:cs typeface="Times New Roman" panose="02020603050405020304" pitchFamily="18" charset="0"/>
            </a:endParaRPr>
          </a:p>
        </p:txBody>
      </p:sp>
      <p:sp>
        <p:nvSpPr>
          <p:cNvPr id="13" name="TextBox 12"/>
          <p:cNvSpPr txBox="1"/>
          <p:nvPr/>
        </p:nvSpPr>
        <p:spPr>
          <a:xfrm>
            <a:off x="382450" y="4873396"/>
            <a:ext cx="3583610" cy="584775"/>
          </a:xfrm>
          <a:prstGeom prst="rect">
            <a:avLst/>
          </a:prstGeom>
          <a:noFill/>
        </p:spPr>
        <p:txBody>
          <a:bodyPr wrap="none" rtlCol="0">
            <a:spAutoFit/>
          </a:bodyPr>
          <a:lstStyle/>
          <a:p>
            <a:r>
              <a:rPr lang="en-US" sz="3200" b="1" dirty="0">
                <a:latin typeface="Times New Roman" panose="02020603050405020304" pitchFamily="18" charset="0"/>
                <a:cs typeface="Times New Roman" panose="02020603050405020304" pitchFamily="18" charset="0"/>
              </a:rPr>
              <a:t>Supportive Culture</a:t>
            </a:r>
            <a:endParaRPr lang="en-US" sz="3200" dirty="0">
              <a:latin typeface="Times New Roman" panose="02020603050405020304" pitchFamily="18" charset="0"/>
              <a:cs typeface="Times New Roman" panose="02020603050405020304" pitchFamily="18" charset="0"/>
            </a:endParaRPr>
          </a:p>
        </p:txBody>
      </p:sp>
      <p:sp>
        <p:nvSpPr>
          <p:cNvPr id="15" name="TextBox 14"/>
          <p:cNvSpPr txBox="1"/>
          <p:nvPr/>
        </p:nvSpPr>
        <p:spPr>
          <a:xfrm>
            <a:off x="391714" y="5356309"/>
            <a:ext cx="4426789" cy="584775"/>
          </a:xfrm>
          <a:prstGeom prst="rect">
            <a:avLst/>
          </a:prstGeom>
          <a:noFill/>
        </p:spPr>
        <p:txBody>
          <a:bodyPr wrap="none" rtlCol="0">
            <a:spAutoFit/>
          </a:bodyPr>
          <a:lstStyle/>
          <a:p>
            <a:r>
              <a:rPr lang="en-US" sz="3200" b="1" dirty="0">
                <a:latin typeface="Times New Roman" panose="02020603050405020304" pitchFamily="18" charset="0"/>
                <a:cs typeface="Times New Roman" panose="02020603050405020304" pitchFamily="18" charset="0"/>
              </a:rPr>
              <a:t>Continual Improvement</a:t>
            </a:r>
            <a:endParaRPr lang="en-US" sz="3200" dirty="0">
              <a:latin typeface="Times New Roman" panose="02020603050405020304" pitchFamily="18" charset="0"/>
              <a:cs typeface="Times New Roman" panose="02020603050405020304" pitchFamily="18" charset="0"/>
            </a:endParaRPr>
          </a:p>
        </p:txBody>
      </p:sp>
      <p:sp>
        <p:nvSpPr>
          <p:cNvPr id="16" name="TextBox 15"/>
          <p:cNvSpPr txBox="1"/>
          <p:nvPr/>
        </p:nvSpPr>
        <p:spPr>
          <a:xfrm>
            <a:off x="2774490" y="134275"/>
            <a:ext cx="6378669" cy="646331"/>
          </a:xfrm>
          <a:prstGeom prst="rect">
            <a:avLst/>
          </a:prstGeom>
          <a:noFill/>
        </p:spPr>
        <p:txBody>
          <a:bodyPr wrap="none" rtlCol="0">
            <a:spAutoFit/>
          </a:bodyPr>
          <a:lstStyle/>
          <a:p>
            <a:r>
              <a:rPr lang="en-US" sz="3600" b="1" dirty="0" smtClean="0">
                <a:latin typeface="Times New Roman" panose="02020603050405020304" pitchFamily="18" charset="0"/>
                <a:cs typeface="Times New Roman" panose="02020603050405020304" pitchFamily="18" charset="0"/>
              </a:rPr>
              <a:t>Principles of Risk Management</a:t>
            </a:r>
            <a:endParaRPr lang="en-US" sz="36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4389644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4">
                                            <p:txEl>
                                              <p:pRg st="0" end="0"/>
                                            </p:txEl>
                                          </p:spTgt>
                                        </p:tgtEl>
                                        <p:attrNameLst>
                                          <p:attrName>style.visibility</p:attrName>
                                        </p:attrNameLst>
                                      </p:cBhvr>
                                      <p:to>
                                        <p:strVal val="visible"/>
                                      </p:to>
                                    </p:set>
                                    <p:anim calcmode="lin" valueType="num">
                                      <p:cBhvr additive="base">
                                        <p:cTn id="19"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7">
                                            <p:txEl>
                                              <p:pRg st="0" end="0"/>
                                            </p:txEl>
                                          </p:spTgt>
                                        </p:tgtEl>
                                        <p:attrNameLst>
                                          <p:attrName>style.visibility</p:attrName>
                                        </p:attrNameLst>
                                      </p:cBhvr>
                                      <p:to>
                                        <p:strVal val="visible"/>
                                      </p:to>
                                    </p:set>
                                    <p:anim calcmode="lin" valueType="num">
                                      <p:cBhvr additive="base">
                                        <p:cTn id="25" dur="500" fill="hold"/>
                                        <p:tgtEl>
                                          <p:spTgt spid="7">
                                            <p:txEl>
                                              <p:pRg st="0" end="0"/>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7">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9">
                                            <p:txEl>
                                              <p:pRg st="0" end="0"/>
                                            </p:txEl>
                                          </p:spTgt>
                                        </p:tgtEl>
                                        <p:attrNameLst>
                                          <p:attrName>style.visibility</p:attrName>
                                        </p:attrNameLst>
                                      </p:cBhvr>
                                      <p:to>
                                        <p:strVal val="visible"/>
                                      </p:to>
                                    </p:set>
                                    <p:anim calcmode="lin" valueType="num">
                                      <p:cBhvr additive="base">
                                        <p:cTn id="31" dur="500" fill="hold"/>
                                        <p:tgtEl>
                                          <p:spTgt spid="9">
                                            <p:txEl>
                                              <p:pRg st="0" end="0"/>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9">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10">
                                            <p:txEl>
                                              <p:pRg st="0" end="0"/>
                                            </p:txEl>
                                          </p:spTgt>
                                        </p:tgtEl>
                                        <p:attrNameLst>
                                          <p:attrName>style.visibility</p:attrName>
                                        </p:attrNameLst>
                                      </p:cBhvr>
                                      <p:to>
                                        <p:strVal val="visible"/>
                                      </p:to>
                                    </p:set>
                                    <p:anim calcmode="lin" valueType="num">
                                      <p:cBhvr additive="base">
                                        <p:cTn id="37" dur="500" fill="hold"/>
                                        <p:tgtEl>
                                          <p:spTgt spid="10">
                                            <p:txEl>
                                              <p:pRg st="0" end="0"/>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10">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11">
                                            <p:txEl>
                                              <p:pRg st="0" end="0"/>
                                            </p:txEl>
                                          </p:spTgt>
                                        </p:tgtEl>
                                        <p:attrNameLst>
                                          <p:attrName>style.visibility</p:attrName>
                                        </p:attrNameLst>
                                      </p:cBhvr>
                                      <p:to>
                                        <p:strVal val="visible"/>
                                      </p:to>
                                    </p:set>
                                    <p:anim calcmode="lin" valueType="num">
                                      <p:cBhvr additive="base">
                                        <p:cTn id="43" dur="500" fill="hold"/>
                                        <p:tgtEl>
                                          <p:spTgt spid="11">
                                            <p:txEl>
                                              <p:pRg st="0" end="0"/>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11">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12">
                                            <p:txEl>
                                              <p:pRg st="0" end="0"/>
                                            </p:txEl>
                                          </p:spTgt>
                                        </p:tgtEl>
                                        <p:attrNameLst>
                                          <p:attrName>style.visibility</p:attrName>
                                        </p:attrNameLst>
                                      </p:cBhvr>
                                      <p:to>
                                        <p:strVal val="visible"/>
                                      </p:to>
                                    </p:set>
                                    <p:anim calcmode="lin" valueType="num">
                                      <p:cBhvr additive="base">
                                        <p:cTn id="49" dur="500" fill="hold"/>
                                        <p:tgtEl>
                                          <p:spTgt spid="12">
                                            <p:txEl>
                                              <p:pRg st="0" end="0"/>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1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nodeType="clickEffect">
                                  <p:stCondLst>
                                    <p:cond delay="0"/>
                                  </p:stCondLst>
                                  <p:childTnLst>
                                    <p:set>
                                      <p:cBhvr>
                                        <p:cTn id="54" dur="1" fill="hold">
                                          <p:stCondLst>
                                            <p:cond delay="0"/>
                                          </p:stCondLst>
                                        </p:cTn>
                                        <p:tgtEl>
                                          <p:spTgt spid="13">
                                            <p:txEl>
                                              <p:pRg st="0" end="0"/>
                                            </p:txEl>
                                          </p:spTgt>
                                        </p:tgtEl>
                                        <p:attrNameLst>
                                          <p:attrName>style.visibility</p:attrName>
                                        </p:attrNameLst>
                                      </p:cBhvr>
                                      <p:to>
                                        <p:strVal val="visible"/>
                                      </p:to>
                                    </p:set>
                                    <p:anim calcmode="lin" valueType="num">
                                      <p:cBhvr additive="base">
                                        <p:cTn id="55" dur="500" fill="hold"/>
                                        <p:tgtEl>
                                          <p:spTgt spid="13">
                                            <p:txEl>
                                              <p:pRg st="0" end="0"/>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1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nodeType="clickEffect">
                                  <p:stCondLst>
                                    <p:cond delay="0"/>
                                  </p:stCondLst>
                                  <p:childTnLst>
                                    <p:set>
                                      <p:cBhvr>
                                        <p:cTn id="60" dur="1" fill="hold">
                                          <p:stCondLst>
                                            <p:cond delay="0"/>
                                          </p:stCondLst>
                                        </p:cTn>
                                        <p:tgtEl>
                                          <p:spTgt spid="15">
                                            <p:txEl>
                                              <p:pRg st="0" end="0"/>
                                            </p:txEl>
                                          </p:spTgt>
                                        </p:tgtEl>
                                        <p:attrNameLst>
                                          <p:attrName>style.visibility</p:attrName>
                                        </p:attrNameLst>
                                      </p:cBhvr>
                                      <p:to>
                                        <p:strVal val="visible"/>
                                      </p:to>
                                    </p:set>
                                    <p:anim calcmode="lin" valueType="num">
                                      <p:cBhvr additive="base">
                                        <p:cTn id="61" dur="500" fill="hold"/>
                                        <p:tgtEl>
                                          <p:spTgt spid="15">
                                            <p:txEl>
                                              <p:pRg st="0" end="0"/>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15">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46742" y="2235200"/>
            <a:ext cx="11759951" cy="3046988"/>
          </a:xfrm>
          <a:prstGeom prst="rect">
            <a:avLst/>
          </a:prstGeom>
          <a:noFill/>
        </p:spPr>
        <p:txBody>
          <a:bodyPr wrap="none" rtlCol="0">
            <a:spAutoFit/>
          </a:bodyPr>
          <a:lstStyle/>
          <a:p>
            <a:r>
              <a:rPr lang="en-US" sz="3200" dirty="0" smtClean="0">
                <a:latin typeface="Times New Roman" panose="02020603050405020304" pitchFamily="18" charset="0"/>
                <a:cs typeface="Times New Roman" panose="02020603050405020304" pitchFamily="18" charset="0"/>
              </a:rPr>
              <a:t>Communication within the organization is the biggest factor in order </a:t>
            </a:r>
          </a:p>
          <a:p>
            <a:r>
              <a:rPr lang="en-US" sz="3200" dirty="0" smtClean="0">
                <a:latin typeface="Times New Roman" panose="02020603050405020304" pitchFamily="18" charset="0"/>
                <a:cs typeface="Times New Roman" panose="02020603050405020304" pitchFamily="18" charset="0"/>
              </a:rPr>
              <a:t>for the principles of Risk Management to work properly.  If you see</a:t>
            </a:r>
          </a:p>
          <a:p>
            <a:r>
              <a:rPr lang="en-US" sz="3200" dirty="0" smtClean="0">
                <a:latin typeface="Times New Roman" panose="02020603050405020304" pitchFamily="18" charset="0"/>
                <a:cs typeface="Times New Roman" panose="02020603050405020304" pitchFamily="18" charset="0"/>
              </a:rPr>
              <a:t>something, say something is just as important here as it is everywhere </a:t>
            </a:r>
          </a:p>
          <a:p>
            <a:r>
              <a:rPr lang="en-US" sz="3200" dirty="0" smtClean="0">
                <a:latin typeface="Times New Roman" panose="02020603050405020304" pitchFamily="18" charset="0"/>
                <a:cs typeface="Times New Roman" panose="02020603050405020304" pitchFamily="18" charset="0"/>
              </a:rPr>
              <a:t>else.  Otherwise, people will continue what they are doing and</a:t>
            </a:r>
          </a:p>
          <a:p>
            <a:r>
              <a:rPr lang="en-US" sz="3200" dirty="0" smtClean="0">
                <a:latin typeface="Times New Roman" panose="02020603050405020304" pitchFamily="18" charset="0"/>
                <a:cs typeface="Times New Roman" panose="02020603050405020304" pitchFamily="18" charset="0"/>
              </a:rPr>
              <a:t>eventually personnel files and monies will be lost.  Example will be </a:t>
            </a:r>
          </a:p>
          <a:p>
            <a:r>
              <a:rPr lang="en-US" sz="3200" dirty="0" smtClean="0">
                <a:latin typeface="Times New Roman" panose="02020603050405020304" pitchFamily="18" charset="0"/>
                <a:cs typeface="Times New Roman" panose="02020603050405020304" pitchFamily="18" charset="0"/>
              </a:rPr>
              <a:t>given in the up coming slides.</a:t>
            </a:r>
          </a:p>
        </p:txBody>
      </p:sp>
      <p:sp>
        <p:nvSpPr>
          <p:cNvPr id="3" name="TextBox 2"/>
          <p:cNvSpPr txBox="1"/>
          <p:nvPr/>
        </p:nvSpPr>
        <p:spPr>
          <a:xfrm>
            <a:off x="246742" y="638628"/>
            <a:ext cx="11739111" cy="1477328"/>
          </a:xfrm>
          <a:prstGeom prst="rect">
            <a:avLst/>
          </a:prstGeom>
          <a:noFill/>
        </p:spPr>
        <p:txBody>
          <a:bodyPr wrap="none" rtlCol="0">
            <a:spAutoFit/>
          </a:bodyPr>
          <a:lstStyle/>
          <a:p>
            <a:r>
              <a:rPr lang="en-US" sz="3600" b="1" dirty="0">
                <a:latin typeface="Times New Roman" panose="02020603050405020304" pitchFamily="18" charset="0"/>
                <a:cs typeface="Times New Roman" panose="02020603050405020304" pitchFamily="18" charset="0"/>
              </a:rPr>
              <a:t>Describe how the organization can apply risk </a:t>
            </a:r>
            <a:r>
              <a:rPr lang="en-US" sz="3600" b="1" dirty="0" smtClean="0">
                <a:latin typeface="Times New Roman" panose="02020603050405020304" pitchFamily="18" charset="0"/>
                <a:cs typeface="Times New Roman" panose="02020603050405020304" pitchFamily="18" charset="0"/>
              </a:rPr>
              <a:t>management</a:t>
            </a:r>
          </a:p>
          <a:p>
            <a:r>
              <a:rPr lang="en-US" sz="3600" b="1" dirty="0">
                <a:latin typeface="Times New Roman" panose="02020603050405020304" pitchFamily="18" charset="0"/>
                <a:cs typeface="Times New Roman" panose="02020603050405020304" pitchFamily="18" charset="0"/>
              </a:rPr>
              <a:t>p</a:t>
            </a:r>
            <a:r>
              <a:rPr lang="en-US" sz="3600" b="1" dirty="0" smtClean="0">
                <a:latin typeface="Times New Roman" panose="02020603050405020304" pitchFamily="18" charset="0"/>
                <a:cs typeface="Times New Roman" panose="02020603050405020304" pitchFamily="18" charset="0"/>
              </a:rPr>
              <a:t>rinciples in </a:t>
            </a:r>
            <a:r>
              <a:rPr lang="en-US" sz="3600" b="1" dirty="0">
                <a:latin typeface="Times New Roman" panose="02020603050405020304" pitchFamily="18" charset="0"/>
                <a:cs typeface="Times New Roman" panose="02020603050405020304" pitchFamily="18" charset="0"/>
              </a:rPr>
              <a:t>its efforts to secure their systems.</a:t>
            </a:r>
          </a:p>
          <a:p>
            <a:endParaRPr lang="en-US" dirty="0"/>
          </a:p>
        </p:txBody>
      </p:sp>
    </p:spTree>
    <p:extLst>
      <p:ext uri="{BB962C8B-B14F-4D97-AF65-F5344CB8AC3E}">
        <p14:creationId xmlns:p14="http://schemas.microsoft.com/office/powerpoint/2010/main" val="93846037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46742" y="2235200"/>
            <a:ext cx="10921580" cy="1569660"/>
          </a:xfrm>
          <a:prstGeom prst="rect">
            <a:avLst/>
          </a:prstGeom>
          <a:noFill/>
        </p:spPr>
        <p:txBody>
          <a:bodyPr wrap="none" rtlCol="0">
            <a:spAutoFit/>
          </a:bodyPr>
          <a:lstStyle/>
          <a:p>
            <a:r>
              <a:rPr lang="en-US" sz="3200" dirty="0" smtClean="0">
                <a:latin typeface="Times New Roman" panose="02020603050405020304" pitchFamily="18" charset="0"/>
                <a:cs typeface="Times New Roman" panose="02020603050405020304" pitchFamily="18" charset="0"/>
              </a:rPr>
              <a:t>Three of the principles of risk management will come into play;</a:t>
            </a:r>
          </a:p>
          <a:p>
            <a:r>
              <a:rPr lang="en-US" sz="3200" dirty="0" smtClean="0">
                <a:latin typeface="Times New Roman" panose="02020603050405020304" pitchFamily="18" charset="0"/>
                <a:cs typeface="Times New Roman" panose="02020603050405020304" pitchFamily="18" charset="0"/>
              </a:rPr>
              <a:t>reporting, early warning indicators and continual improvement in</a:t>
            </a:r>
          </a:p>
          <a:p>
            <a:r>
              <a:rPr lang="en-US" sz="3200" dirty="0" smtClean="0">
                <a:latin typeface="Times New Roman" panose="02020603050405020304" pitchFamily="18" charset="0"/>
                <a:cs typeface="Times New Roman" panose="02020603050405020304" pitchFamily="18" charset="0"/>
              </a:rPr>
              <a:t>the organization.</a:t>
            </a:r>
          </a:p>
        </p:txBody>
      </p:sp>
      <p:sp>
        <p:nvSpPr>
          <p:cNvPr id="3" name="TextBox 2"/>
          <p:cNvSpPr txBox="1"/>
          <p:nvPr/>
        </p:nvSpPr>
        <p:spPr>
          <a:xfrm>
            <a:off x="246742" y="638628"/>
            <a:ext cx="9961060" cy="923330"/>
          </a:xfrm>
          <a:prstGeom prst="rect">
            <a:avLst/>
          </a:prstGeom>
          <a:noFill/>
        </p:spPr>
        <p:txBody>
          <a:bodyPr wrap="none" rtlCol="0">
            <a:spAutoFit/>
          </a:bodyPr>
          <a:lstStyle/>
          <a:p>
            <a:r>
              <a:rPr lang="en-US" sz="3600" b="1" dirty="0" smtClean="0">
                <a:latin typeface="Times New Roman" panose="02020603050405020304" pitchFamily="18" charset="0"/>
                <a:cs typeface="Times New Roman" panose="02020603050405020304" pitchFamily="18" charset="0"/>
              </a:rPr>
              <a:t>Outline how protection efforts will vary overtime.</a:t>
            </a:r>
            <a:endParaRPr lang="en-US" sz="3600" b="1" dirty="0">
              <a:latin typeface="Times New Roman" panose="02020603050405020304" pitchFamily="18" charset="0"/>
              <a:cs typeface="Times New Roman" panose="02020603050405020304" pitchFamily="18" charset="0"/>
            </a:endParaRPr>
          </a:p>
          <a:p>
            <a:endParaRPr lang="en-US" dirty="0"/>
          </a:p>
        </p:txBody>
      </p:sp>
    </p:spTree>
    <p:extLst>
      <p:ext uri="{BB962C8B-B14F-4D97-AF65-F5344CB8AC3E}">
        <p14:creationId xmlns:p14="http://schemas.microsoft.com/office/powerpoint/2010/main" val="323842935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46742" y="3033484"/>
            <a:ext cx="11639725" cy="1077218"/>
          </a:xfrm>
          <a:prstGeom prst="rect">
            <a:avLst/>
          </a:prstGeom>
          <a:noFill/>
        </p:spPr>
        <p:txBody>
          <a:bodyPr wrap="none" rtlCol="0">
            <a:spAutoFit/>
          </a:bodyPr>
          <a:lstStyle/>
          <a:p>
            <a:r>
              <a:rPr lang="en-US" sz="3200" dirty="0" smtClean="0">
                <a:latin typeface="Times New Roman" panose="02020603050405020304" pitchFamily="18" charset="0"/>
                <a:cs typeface="Times New Roman" panose="02020603050405020304" pitchFamily="18" charset="0"/>
              </a:rPr>
              <a:t>Time Clock	Clocking someone else in 		Use of finger print </a:t>
            </a:r>
          </a:p>
          <a:p>
            <a:r>
              <a:rPr lang="en-US" sz="3200" dirty="0">
                <a:latin typeface="Times New Roman" panose="02020603050405020304" pitchFamily="18" charset="0"/>
                <a:cs typeface="Times New Roman" panose="02020603050405020304" pitchFamily="18" charset="0"/>
              </a:rPr>
              <a:t>	</a:t>
            </a:r>
            <a:r>
              <a:rPr lang="en-US" sz="3200" dirty="0" smtClean="0">
                <a:latin typeface="Times New Roman" panose="02020603050405020304" pitchFamily="18" charset="0"/>
                <a:cs typeface="Times New Roman" panose="02020603050405020304" pitchFamily="18" charset="0"/>
              </a:rPr>
              <a:t>								reader</a:t>
            </a:r>
          </a:p>
        </p:txBody>
      </p:sp>
      <p:sp>
        <p:nvSpPr>
          <p:cNvPr id="3" name="TextBox 2"/>
          <p:cNvSpPr txBox="1"/>
          <p:nvPr/>
        </p:nvSpPr>
        <p:spPr>
          <a:xfrm>
            <a:off x="246742" y="638628"/>
            <a:ext cx="11698515" cy="2031325"/>
          </a:xfrm>
          <a:prstGeom prst="rect">
            <a:avLst/>
          </a:prstGeom>
          <a:noFill/>
        </p:spPr>
        <p:txBody>
          <a:bodyPr wrap="square" rtlCol="0">
            <a:spAutoFit/>
          </a:bodyPr>
          <a:lstStyle/>
          <a:p>
            <a:r>
              <a:rPr lang="en-US" sz="3600" b="1" dirty="0">
                <a:latin typeface="Times New Roman" panose="02020603050405020304" pitchFamily="18" charset="0"/>
                <a:cs typeface="Times New Roman" panose="02020603050405020304" pitchFamily="18" charset="0"/>
              </a:rPr>
              <a:t>Include three different example sets, each with a vulnerability, </a:t>
            </a:r>
            <a:r>
              <a:rPr lang="en-US" sz="3600" b="1" dirty="0" smtClean="0">
                <a:latin typeface="Times New Roman" panose="02020603050405020304" pitchFamily="18" charset="0"/>
                <a:cs typeface="Times New Roman" panose="02020603050405020304" pitchFamily="18" charset="0"/>
              </a:rPr>
              <a:t>related </a:t>
            </a:r>
            <a:r>
              <a:rPr lang="en-US" sz="3600" b="1" dirty="0">
                <a:latin typeface="Times New Roman" panose="02020603050405020304" pitchFamily="18" charset="0"/>
                <a:cs typeface="Times New Roman" panose="02020603050405020304" pitchFamily="18" charset="0"/>
              </a:rPr>
              <a:t>risk, and way to mitigate (control) that item.</a:t>
            </a:r>
          </a:p>
          <a:p>
            <a:endParaRPr lang="en-US" dirty="0"/>
          </a:p>
        </p:txBody>
      </p:sp>
      <p:sp>
        <p:nvSpPr>
          <p:cNvPr id="4" name="TextBox 3"/>
          <p:cNvSpPr txBox="1"/>
          <p:nvPr/>
        </p:nvSpPr>
        <p:spPr>
          <a:xfrm>
            <a:off x="246741" y="4474233"/>
            <a:ext cx="11537133" cy="1077218"/>
          </a:xfrm>
          <a:prstGeom prst="rect">
            <a:avLst/>
          </a:prstGeom>
          <a:noFill/>
        </p:spPr>
        <p:txBody>
          <a:bodyPr wrap="none" rtlCol="0">
            <a:spAutoFit/>
          </a:bodyPr>
          <a:lstStyle/>
          <a:p>
            <a:r>
              <a:rPr lang="en-US" sz="3200" dirty="0" smtClean="0">
                <a:latin typeface="Times New Roman" panose="02020603050405020304" pitchFamily="18" charset="0"/>
                <a:cs typeface="Times New Roman" panose="02020603050405020304" pitchFamily="18" charset="0"/>
              </a:rPr>
              <a:t>Time Clock	Inputting leave and time off		Use of finger print </a:t>
            </a:r>
          </a:p>
          <a:p>
            <a:r>
              <a:rPr lang="en-US" sz="3200" dirty="0">
                <a:latin typeface="Times New Roman" panose="02020603050405020304" pitchFamily="18" charset="0"/>
                <a:cs typeface="Times New Roman" panose="02020603050405020304" pitchFamily="18" charset="0"/>
              </a:rPr>
              <a:t>	</a:t>
            </a:r>
            <a:r>
              <a:rPr lang="en-US" sz="3200" dirty="0" smtClean="0">
                <a:latin typeface="Times New Roman" panose="02020603050405020304" pitchFamily="18" charset="0"/>
                <a:cs typeface="Times New Roman" panose="02020603050405020304" pitchFamily="18" charset="0"/>
              </a:rPr>
              <a:t>		for someone else			reader</a:t>
            </a:r>
          </a:p>
        </p:txBody>
      </p:sp>
      <p:sp>
        <p:nvSpPr>
          <p:cNvPr id="5" name="TextBox 4"/>
          <p:cNvSpPr txBox="1"/>
          <p:nvPr/>
        </p:nvSpPr>
        <p:spPr>
          <a:xfrm>
            <a:off x="246741" y="5551451"/>
            <a:ext cx="11644534" cy="1077218"/>
          </a:xfrm>
          <a:prstGeom prst="rect">
            <a:avLst/>
          </a:prstGeom>
          <a:noFill/>
        </p:spPr>
        <p:txBody>
          <a:bodyPr wrap="none" rtlCol="0">
            <a:spAutoFit/>
          </a:bodyPr>
          <a:lstStyle/>
          <a:p>
            <a:r>
              <a:rPr lang="en-US" sz="3200" dirty="0" smtClean="0">
                <a:latin typeface="Times New Roman" panose="02020603050405020304" pitchFamily="18" charset="0"/>
                <a:cs typeface="Times New Roman" panose="02020603050405020304" pitchFamily="18" charset="0"/>
              </a:rPr>
              <a:t>Copier		Using staff members access 	Use of access card</a:t>
            </a:r>
          </a:p>
          <a:p>
            <a:r>
              <a:rPr lang="en-US" sz="3200" dirty="0">
                <a:latin typeface="Times New Roman" panose="02020603050405020304" pitchFamily="18" charset="0"/>
                <a:cs typeface="Times New Roman" panose="02020603050405020304" pitchFamily="18" charset="0"/>
              </a:rPr>
              <a:t>	</a:t>
            </a:r>
            <a:r>
              <a:rPr lang="en-US" sz="3200" dirty="0" smtClean="0">
                <a:latin typeface="Times New Roman" panose="02020603050405020304" pitchFamily="18" charset="0"/>
                <a:cs typeface="Times New Roman" panose="02020603050405020304" pitchFamily="18" charset="0"/>
              </a:rPr>
              <a:t>		card						and password</a:t>
            </a:r>
          </a:p>
        </p:txBody>
      </p:sp>
    </p:spTree>
    <p:extLst>
      <p:ext uri="{BB962C8B-B14F-4D97-AF65-F5344CB8AC3E}">
        <p14:creationId xmlns:p14="http://schemas.microsoft.com/office/powerpoint/2010/main" val="421759314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33400" y="781050"/>
            <a:ext cx="11029950" cy="5139869"/>
          </a:xfrm>
          <a:prstGeom prst="rect">
            <a:avLst/>
          </a:prstGeom>
          <a:noFill/>
        </p:spPr>
        <p:txBody>
          <a:bodyPr wrap="square" rtlCol="0">
            <a:spAutoFit/>
          </a:bodyPr>
          <a:lstStyle/>
          <a:p>
            <a:pPr algn="ctr"/>
            <a:r>
              <a:rPr lang="en-US" sz="4000" b="1" dirty="0" smtClean="0">
                <a:latin typeface="Times New Roman" panose="02020603050405020304" pitchFamily="18" charset="0"/>
                <a:cs typeface="Times New Roman" panose="02020603050405020304" pitchFamily="18" charset="0"/>
              </a:rPr>
              <a:t>References</a:t>
            </a:r>
          </a:p>
          <a:p>
            <a:endParaRPr lang="en-US" sz="3200" dirty="0" smtClean="0">
              <a:latin typeface="Times New Roman" panose="02020603050405020304" pitchFamily="18" charset="0"/>
              <a:cs typeface="Times New Roman" panose="02020603050405020304" pitchFamily="18" charset="0"/>
            </a:endParaRPr>
          </a:p>
          <a:p>
            <a:r>
              <a:rPr lang="en-US" sz="3200" dirty="0" smtClean="0">
                <a:latin typeface="Times New Roman" panose="02020603050405020304" pitchFamily="18" charset="0"/>
                <a:cs typeface="Times New Roman" panose="02020603050405020304" pitchFamily="18" charset="0"/>
              </a:rPr>
              <a:t>Principles </a:t>
            </a:r>
            <a:r>
              <a:rPr lang="en-US" sz="3200" dirty="0">
                <a:latin typeface="Times New Roman" panose="02020603050405020304" pitchFamily="18" charset="0"/>
                <a:cs typeface="Times New Roman" panose="02020603050405020304" pitchFamily="18" charset="0"/>
              </a:rPr>
              <a:t>of Risk Management. (2017). Retrieved from </a:t>
            </a:r>
            <a:r>
              <a:rPr lang="en-US" sz="3200" dirty="0" smtClean="0">
                <a:latin typeface="Times New Roman" panose="02020603050405020304" pitchFamily="18" charset="0"/>
                <a:cs typeface="Times New Roman" panose="02020603050405020304" pitchFamily="18" charset="0"/>
              </a:rPr>
              <a:t>	</a:t>
            </a:r>
            <a:r>
              <a:rPr lang="en-US" sz="3200" dirty="0" smtClean="0">
                <a:latin typeface="Times New Roman" panose="02020603050405020304" pitchFamily="18" charset="0"/>
                <a:cs typeface="Times New Roman" panose="02020603050405020304" pitchFamily="18" charset="0"/>
                <a:hlinkClick r:id="rId2"/>
              </a:rPr>
              <a:t>http</a:t>
            </a:r>
            <a:r>
              <a:rPr lang="en-US" sz="3200" dirty="0">
                <a:latin typeface="Times New Roman" panose="02020603050405020304" pitchFamily="18" charset="0"/>
                <a:cs typeface="Times New Roman" panose="02020603050405020304" pitchFamily="18" charset="0"/>
                <a:hlinkClick r:id="rId2"/>
              </a:rPr>
              <a:t>://</a:t>
            </a:r>
            <a:r>
              <a:rPr lang="en-US" sz="3200" dirty="0" smtClean="0">
                <a:latin typeface="Times New Roman" panose="02020603050405020304" pitchFamily="18" charset="0"/>
                <a:cs typeface="Times New Roman" panose="02020603050405020304" pitchFamily="18" charset="0"/>
                <a:hlinkClick r:id="rId2"/>
              </a:rPr>
              <a:t>www.managementstudyguide.com/principles-of-risk-</a:t>
            </a:r>
            <a:r>
              <a:rPr lang="en-US" sz="3200" dirty="0" smtClean="0">
                <a:latin typeface="Times New Roman" panose="02020603050405020304" pitchFamily="18" charset="0"/>
                <a:cs typeface="Times New Roman" panose="02020603050405020304" pitchFamily="18" charset="0"/>
              </a:rPr>
              <a:t>	management.htm</a:t>
            </a:r>
          </a:p>
          <a:p>
            <a:endParaRPr lang="en-US" sz="3200" dirty="0">
              <a:latin typeface="Times New Roman" panose="02020603050405020304" pitchFamily="18" charset="0"/>
              <a:cs typeface="Times New Roman" panose="02020603050405020304" pitchFamily="18" charset="0"/>
            </a:endParaRPr>
          </a:p>
          <a:p>
            <a:r>
              <a:rPr lang="en-US" sz="3200" dirty="0">
                <a:latin typeface="Times New Roman" panose="02020603050405020304" pitchFamily="18" charset="0"/>
                <a:cs typeface="Times New Roman" panose="02020603050405020304" pitchFamily="18" charset="0"/>
              </a:rPr>
              <a:t>Alexandria City Public Schools. (2017). Retrieved from </a:t>
            </a:r>
            <a:r>
              <a:rPr lang="en-US" sz="3200" dirty="0" smtClean="0">
                <a:latin typeface="Times New Roman" panose="02020603050405020304" pitchFamily="18" charset="0"/>
                <a:cs typeface="Times New Roman" panose="02020603050405020304" pitchFamily="18" charset="0"/>
              </a:rPr>
              <a:t>	http</a:t>
            </a:r>
            <a:r>
              <a:rPr lang="en-US" sz="3200" dirty="0">
                <a:latin typeface="Times New Roman" panose="02020603050405020304" pitchFamily="18" charset="0"/>
                <a:cs typeface="Times New Roman" panose="02020603050405020304" pitchFamily="18" charset="0"/>
              </a:rPr>
              <a:t>://www.acps.k12.va.us/</a:t>
            </a:r>
            <a:endParaRPr lang="en-US" sz="3200" dirty="0" smtClean="0">
              <a:latin typeface="Times New Roman" panose="02020603050405020304" pitchFamily="18" charset="0"/>
              <a:cs typeface="Times New Roman" panose="02020603050405020304" pitchFamily="18" charset="0"/>
            </a:endParaRPr>
          </a:p>
          <a:p>
            <a:endParaRPr lang="en-US" sz="3200" b="1" dirty="0">
              <a:latin typeface="Times New Roman" panose="02020603050405020304" pitchFamily="18" charset="0"/>
              <a:cs typeface="Times New Roman" panose="02020603050405020304" pitchFamily="18" charset="0"/>
            </a:endParaRPr>
          </a:p>
          <a:p>
            <a:endParaRPr lang="en-US" sz="32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964819165"/>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204</TotalTime>
  <Words>608</Words>
  <Application>Microsoft Office PowerPoint</Application>
  <PresentationFormat>Widescreen</PresentationFormat>
  <Paragraphs>75</Paragraphs>
  <Slides>8</Slides>
  <Notes>4</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8</vt:i4>
      </vt:variant>
    </vt:vector>
  </HeadingPairs>
  <TitlesOfParts>
    <vt:vector size="13" baseType="lpstr">
      <vt:lpstr>Arial</vt:lpstr>
      <vt:lpstr>Calibri</vt:lpstr>
      <vt:lpstr>Calibri Light</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Walter Williams Jr</dc:creator>
  <cp:lastModifiedBy>Walter Williams Jr</cp:lastModifiedBy>
  <cp:revision>16</cp:revision>
  <dcterms:created xsi:type="dcterms:W3CDTF">2017-01-19T04:31:47Z</dcterms:created>
  <dcterms:modified xsi:type="dcterms:W3CDTF">2017-01-19T18:15:51Z</dcterms:modified>
</cp:coreProperties>
</file>